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66" r:id="rId5"/>
    <p:sldId id="259" r:id="rId6"/>
    <p:sldId id="271" r:id="rId7"/>
    <p:sldId id="272" r:id="rId8"/>
    <p:sldId id="264" r:id="rId9"/>
    <p:sldId id="273" r:id="rId10"/>
    <p:sldId id="274" r:id="rId11"/>
    <p:sldId id="275" r:id="rId12"/>
    <p:sldId id="276" r:id="rId13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-12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95BB01-A62B-4D44-9F70-2E58F32A192A}" type="doc">
      <dgm:prSet loTypeId="urn:microsoft.com/office/officeart/2005/8/layout/vList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F67C623-5A7A-F847-99B4-5CD2360F274A}">
      <dgm:prSet custT="1"/>
      <dgm:spPr/>
      <dgm:t>
        <a:bodyPr/>
        <a:lstStyle/>
        <a:p>
          <a:pPr rtl="0"/>
          <a:r>
            <a:rPr lang="es-ES" sz="1900" dirty="0" smtClean="0"/>
            <a:t>Fuerte diferenciación horizontal (estatal, privada subsidiada, privada sin subsidio directo)</a:t>
          </a:r>
          <a:endParaRPr lang="es-ES" sz="1900" dirty="0"/>
        </a:p>
      </dgm:t>
    </dgm:pt>
    <dgm:pt modelId="{C1B93CD4-830D-8F4A-8E5A-F36BEA9AB699}" type="parTrans" cxnId="{DD660904-5EDE-F544-A900-0F1474A29C88}">
      <dgm:prSet/>
      <dgm:spPr/>
      <dgm:t>
        <a:bodyPr/>
        <a:lstStyle/>
        <a:p>
          <a:endParaRPr lang="es-ES"/>
        </a:p>
      </dgm:t>
    </dgm:pt>
    <dgm:pt modelId="{C2BD519F-9767-DC4E-B4F0-752B9B9C9353}" type="sibTrans" cxnId="{DD660904-5EDE-F544-A900-0F1474A29C88}">
      <dgm:prSet/>
      <dgm:spPr/>
      <dgm:t>
        <a:bodyPr/>
        <a:lstStyle/>
        <a:p>
          <a:endParaRPr lang="es-ES"/>
        </a:p>
      </dgm:t>
    </dgm:pt>
    <dgm:pt modelId="{5A9C6DC2-D021-9F4B-B1A9-0DCDC06FA62B}">
      <dgm:prSet/>
      <dgm:spPr/>
      <dgm:t>
        <a:bodyPr/>
        <a:lstStyle/>
        <a:p>
          <a:pPr rtl="0"/>
          <a:r>
            <a:rPr lang="es-ES" dirty="0" smtClean="0"/>
            <a:t>Amplia diversidad de misiones; tamaños; localización; áreas de programas; composición del cuerpo académico; composición del cuerpo estudiantil; valor aranceles; gasto x alumno; mix de funciones: desarrollo del posgrado, la investigación y transferencia/difusión;  proyección local/nacional/internacional; grados de reconocimiento, prestigio (L,N,I) y reputación entre diversos </a:t>
          </a:r>
          <a:r>
            <a:rPr lang="es-ES" i="1" dirty="0" err="1" smtClean="0"/>
            <a:t>stakeholders</a:t>
          </a:r>
          <a:r>
            <a:rPr lang="es-ES" i="1" dirty="0" smtClean="0"/>
            <a:t> </a:t>
          </a:r>
          <a:r>
            <a:rPr lang="es-ES" dirty="0" smtClean="0"/>
            <a:t>del conjunto y sus partes (programas).  </a:t>
          </a:r>
          <a:endParaRPr lang="es-ES" dirty="0"/>
        </a:p>
      </dgm:t>
    </dgm:pt>
    <dgm:pt modelId="{F823DED6-12F9-8B45-8C2B-8230B77BCC66}" type="parTrans" cxnId="{85A0AED9-9459-4749-B082-3F387C676390}">
      <dgm:prSet/>
      <dgm:spPr/>
      <dgm:t>
        <a:bodyPr/>
        <a:lstStyle/>
        <a:p>
          <a:endParaRPr lang="es-ES"/>
        </a:p>
      </dgm:t>
    </dgm:pt>
    <dgm:pt modelId="{186F07B7-5D67-3745-AD65-DFA8526F80A3}" type="sibTrans" cxnId="{85A0AED9-9459-4749-B082-3F387C676390}">
      <dgm:prSet/>
      <dgm:spPr/>
      <dgm:t>
        <a:bodyPr/>
        <a:lstStyle/>
        <a:p>
          <a:endParaRPr lang="es-ES"/>
        </a:p>
      </dgm:t>
    </dgm:pt>
    <dgm:pt modelId="{105F3C94-161A-9948-9DB3-BE812B5F7F70}">
      <dgm:prSet/>
      <dgm:spPr/>
      <dgm:t>
        <a:bodyPr/>
        <a:lstStyle/>
        <a:p>
          <a:pPr rtl="0"/>
          <a:r>
            <a:rPr lang="es-ES" dirty="0" err="1" smtClean="0"/>
            <a:t>Ues</a:t>
          </a:r>
          <a:r>
            <a:rPr lang="es-ES" dirty="0" smtClean="0"/>
            <a:t> poseen, además, diversas estrategias de desarrollo</a:t>
          </a:r>
          <a:endParaRPr lang="es-ES" dirty="0"/>
        </a:p>
      </dgm:t>
    </dgm:pt>
    <dgm:pt modelId="{49CE5D17-6620-AA46-BD86-1444D1C10100}" type="parTrans" cxnId="{35E9D289-B700-3D45-85E8-55B04A1FA5A4}">
      <dgm:prSet/>
      <dgm:spPr/>
      <dgm:t>
        <a:bodyPr/>
        <a:lstStyle/>
        <a:p>
          <a:endParaRPr lang="es-ES"/>
        </a:p>
      </dgm:t>
    </dgm:pt>
    <dgm:pt modelId="{DE5C360F-8C16-0140-AA79-AAB47E88F8FD}" type="sibTrans" cxnId="{35E9D289-B700-3D45-85E8-55B04A1FA5A4}">
      <dgm:prSet/>
      <dgm:spPr/>
      <dgm:t>
        <a:bodyPr/>
        <a:lstStyle/>
        <a:p>
          <a:endParaRPr lang="es-ES"/>
        </a:p>
      </dgm:t>
    </dgm:pt>
    <dgm:pt modelId="{90C31B90-B5C7-0F49-A003-90FEB2591B7D}" type="pres">
      <dgm:prSet presAssocID="{1395BB01-A62B-4D44-9F70-2E58F32A192A}" presName="linearFlow" presStyleCnt="0">
        <dgm:presLayoutVars>
          <dgm:dir/>
          <dgm:resizeHandles val="exact"/>
        </dgm:presLayoutVars>
      </dgm:prSet>
      <dgm:spPr/>
    </dgm:pt>
    <dgm:pt modelId="{926ADFF8-82BA-604E-ABC5-65D0B5B97E63}" type="pres">
      <dgm:prSet presAssocID="{7F67C623-5A7A-F847-99B4-5CD2360F274A}" presName="composite" presStyleCnt="0"/>
      <dgm:spPr/>
    </dgm:pt>
    <dgm:pt modelId="{74E5D4A4-B7CC-5949-A36C-BE791A17F3DF}" type="pres">
      <dgm:prSet presAssocID="{7F67C623-5A7A-F847-99B4-5CD2360F274A}" presName="imgShp" presStyleLbl="fgImgPlace1" presStyleIdx="0" presStyleCnt="3" custLinFactNeighborX="1340" custLinFactNeighborY="-11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</dgm:spPr>
    </dgm:pt>
    <dgm:pt modelId="{B954074F-F79D-9940-9592-E48F9E44920A}" type="pres">
      <dgm:prSet presAssocID="{7F67C623-5A7A-F847-99B4-5CD2360F274A}" presName="txShp" presStyleLbl="node1" presStyleIdx="0" presStyleCnt="3">
        <dgm:presLayoutVars>
          <dgm:bulletEnabled val="1"/>
        </dgm:presLayoutVars>
      </dgm:prSet>
      <dgm:spPr/>
    </dgm:pt>
    <dgm:pt modelId="{C46928C8-8EE8-894D-B5CD-088CABE1CF3F}" type="pres">
      <dgm:prSet presAssocID="{C2BD519F-9767-DC4E-B4F0-752B9B9C9353}" presName="spacing" presStyleCnt="0"/>
      <dgm:spPr/>
    </dgm:pt>
    <dgm:pt modelId="{0984D898-4CC2-3647-9435-E9A3515562D9}" type="pres">
      <dgm:prSet presAssocID="{5A9C6DC2-D021-9F4B-B1A9-0DCDC06FA62B}" presName="composite" presStyleCnt="0"/>
      <dgm:spPr/>
    </dgm:pt>
    <dgm:pt modelId="{6C7CA831-8F88-F449-B081-4146646793C5}" type="pres">
      <dgm:prSet presAssocID="{5A9C6DC2-D021-9F4B-B1A9-0DCDC06FA62B}" presName="imgShp" presStyleLbl="fgImgPlace1" presStyleIdx="1" presStyleCnt="3" custLinFactNeighborX="-6698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</dgm:pt>
    <dgm:pt modelId="{BCFA0C48-6E71-0A46-B27E-F21370B5F8E6}" type="pres">
      <dgm:prSet presAssocID="{5A9C6DC2-D021-9F4B-B1A9-0DCDC06FA62B}" presName="txShp" presStyleLbl="node1" presStyleIdx="1" presStyleCnt="3" custScaleX="128642" custScaleY="259644">
        <dgm:presLayoutVars>
          <dgm:bulletEnabled val="1"/>
        </dgm:presLayoutVars>
      </dgm:prSet>
      <dgm:spPr/>
    </dgm:pt>
    <dgm:pt modelId="{4C7356A7-0715-E14E-8CB0-F8ADCA1BC730}" type="pres">
      <dgm:prSet presAssocID="{186F07B7-5D67-3745-AD65-DFA8526F80A3}" presName="spacing" presStyleCnt="0"/>
      <dgm:spPr/>
    </dgm:pt>
    <dgm:pt modelId="{FD7E6790-4176-E846-8098-8A674CF850EC}" type="pres">
      <dgm:prSet presAssocID="{105F3C94-161A-9948-9DB3-BE812B5F7F70}" presName="composite" presStyleCnt="0"/>
      <dgm:spPr/>
    </dgm:pt>
    <dgm:pt modelId="{6A4D8B10-5EDF-5143-8EAD-58C3BC77822F}" type="pres">
      <dgm:prSet presAssocID="{105F3C94-161A-9948-9DB3-BE812B5F7F70}" presName="imgShp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</dgm:spPr>
    </dgm:pt>
    <dgm:pt modelId="{A31EAF01-9681-5B4D-A155-432FBB3650E6}" type="pres">
      <dgm:prSet presAssocID="{105F3C94-161A-9948-9DB3-BE812B5F7F70}" presName="txShp" presStyleLbl="node1" presStyleIdx="2" presStyleCnt="3" custScaleY="78859">
        <dgm:presLayoutVars>
          <dgm:bulletEnabled val="1"/>
        </dgm:presLayoutVars>
      </dgm:prSet>
      <dgm:spPr/>
    </dgm:pt>
  </dgm:ptLst>
  <dgm:cxnLst>
    <dgm:cxn modelId="{85A0AED9-9459-4749-B082-3F387C676390}" srcId="{1395BB01-A62B-4D44-9F70-2E58F32A192A}" destId="{5A9C6DC2-D021-9F4B-B1A9-0DCDC06FA62B}" srcOrd="1" destOrd="0" parTransId="{F823DED6-12F9-8B45-8C2B-8230B77BCC66}" sibTransId="{186F07B7-5D67-3745-AD65-DFA8526F80A3}"/>
    <dgm:cxn modelId="{544A32BA-5544-CE4C-B9E1-790ECB4EB786}" type="presOf" srcId="{7F67C623-5A7A-F847-99B4-5CD2360F274A}" destId="{B954074F-F79D-9940-9592-E48F9E44920A}" srcOrd="0" destOrd="0" presId="urn:microsoft.com/office/officeart/2005/8/layout/vList3"/>
    <dgm:cxn modelId="{DA40ACAA-8E32-DC4A-8F77-A46935D11C61}" type="presOf" srcId="{105F3C94-161A-9948-9DB3-BE812B5F7F70}" destId="{A31EAF01-9681-5B4D-A155-432FBB3650E6}" srcOrd="0" destOrd="0" presId="urn:microsoft.com/office/officeart/2005/8/layout/vList3"/>
    <dgm:cxn modelId="{1821BF6F-1E30-C94B-83CC-0EF959802527}" type="presOf" srcId="{1395BB01-A62B-4D44-9F70-2E58F32A192A}" destId="{90C31B90-B5C7-0F49-A003-90FEB2591B7D}" srcOrd="0" destOrd="0" presId="urn:microsoft.com/office/officeart/2005/8/layout/vList3"/>
    <dgm:cxn modelId="{35E9D289-B700-3D45-85E8-55B04A1FA5A4}" srcId="{1395BB01-A62B-4D44-9F70-2E58F32A192A}" destId="{105F3C94-161A-9948-9DB3-BE812B5F7F70}" srcOrd="2" destOrd="0" parTransId="{49CE5D17-6620-AA46-BD86-1444D1C10100}" sibTransId="{DE5C360F-8C16-0140-AA79-AAB47E88F8FD}"/>
    <dgm:cxn modelId="{9DFAED3A-54DE-5745-89A8-1D562DAFE69A}" type="presOf" srcId="{5A9C6DC2-D021-9F4B-B1A9-0DCDC06FA62B}" destId="{BCFA0C48-6E71-0A46-B27E-F21370B5F8E6}" srcOrd="0" destOrd="0" presId="urn:microsoft.com/office/officeart/2005/8/layout/vList3"/>
    <dgm:cxn modelId="{DD660904-5EDE-F544-A900-0F1474A29C88}" srcId="{1395BB01-A62B-4D44-9F70-2E58F32A192A}" destId="{7F67C623-5A7A-F847-99B4-5CD2360F274A}" srcOrd="0" destOrd="0" parTransId="{C1B93CD4-830D-8F4A-8E5A-F36BEA9AB699}" sibTransId="{C2BD519F-9767-DC4E-B4F0-752B9B9C9353}"/>
    <dgm:cxn modelId="{CF0D8A6C-8420-F243-9582-0FA95FC9E7B9}" type="presParOf" srcId="{90C31B90-B5C7-0F49-A003-90FEB2591B7D}" destId="{926ADFF8-82BA-604E-ABC5-65D0B5B97E63}" srcOrd="0" destOrd="0" presId="urn:microsoft.com/office/officeart/2005/8/layout/vList3"/>
    <dgm:cxn modelId="{D1A99A5E-1033-2041-A63F-022EA5C900D9}" type="presParOf" srcId="{926ADFF8-82BA-604E-ABC5-65D0B5B97E63}" destId="{74E5D4A4-B7CC-5949-A36C-BE791A17F3DF}" srcOrd="0" destOrd="0" presId="urn:microsoft.com/office/officeart/2005/8/layout/vList3"/>
    <dgm:cxn modelId="{1E1B9B49-5DA3-8D43-9BD1-D90FD3153F7B}" type="presParOf" srcId="{926ADFF8-82BA-604E-ABC5-65D0B5B97E63}" destId="{B954074F-F79D-9940-9592-E48F9E44920A}" srcOrd="1" destOrd="0" presId="urn:microsoft.com/office/officeart/2005/8/layout/vList3"/>
    <dgm:cxn modelId="{A0EEDF2E-AD01-A940-9248-7D22EB54A85C}" type="presParOf" srcId="{90C31B90-B5C7-0F49-A003-90FEB2591B7D}" destId="{C46928C8-8EE8-894D-B5CD-088CABE1CF3F}" srcOrd="1" destOrd="0" presId="urn:microsoft.com/office/officeart/2005/8/layout/vList3"/>
    <dgm:cxn modelId="{D3E6E2D3-D178-8B46-8505-DE32040BA231}" type="presParOf" srcId="{90C31B90-B5C7-0F49-A003-90FEB2591B7D}" destId="{0984D898-4CC2-3647-9435-E9A3515562D9}" srcOrd="2" destOrd="0" presId="urn:microsoft.com/office/officeart/2005/8/layout/vList3"/>
    <dgm:cxn modelId="{7162FCD4-B2A0-8245-A1B7-A27CB2BDEF9E}" type="presParOf" srcId="{0984D898-4CC2-3647-9435-E9A3515562D9}" destId="{6C7CA831-8F88-F449-B081-4146646793C5}" srcOrd="0" destOrd="0" presId="urn:microsoft.com/office/officeart/2005/8/layout/vList3"/>
    <dgm:cxn modelId="{8DB308E1-391E-EF47-ABEA-B42F93085FA4}" type="presParOf" srcId="{0984D898-4CC2-3647-9435-E9A3515562D9}" destId="{BCFA0C48-6E71-0A46-B27E-F21370B5F8E6}" srcOrd="1" destOrd="0" presId="urn:microsoft.com/office/officeart/2005/8/layout/vList3"/>
    <dgm:cxn modelId="{0815D48A-A5E7-CD43-BD70-0F1CBC1B3110}" type="presParOf" srcId="{90C31B90-B5C7-0F49-A003-90FEB2591B7D}" destId="{4C7356A7-0715-E14E-8CB0-F8ADCA1BC730}" srcOrd="3" destOrd="0" presId="urn:microsoft.com/office/officeart/2005/8/layout/vList3"/>
    <dgm:cxn modelId="{71B9AA84-EC41-F445-A852-54EF76619DFD}" type="presParOf" srcId="{90C31B90-B5C7-0F49-A003-90FEB2591B7D}" destId="{FD7E6790-4176-E846-8098-8A674CF850EC}" srcOrd="4" destOrd="0" presId="urn:microsoft.com/office/officeart/2005/8/layout/vList3"/>
    <dgm:cxn modelId="{2692C541-8A2E-764C-AC71-B999E7498652}" type="presParOf" srcId="{FD7E6790-4176-E846-8098-8A674CF850EC}" destId="{6A4D8B10-5EDF-5143-8EAD-58C3BC77822F}" srcOrd="0" destOrd="0" presId="urn:microsoft.com/office/officeart/2005/8/layout/vList3"/>
    <dgm:cxn modelId="{20CFF22D-3E29-4A4C-A011-675CCEAA3A73}" type="presParOf" srcId="{FD7E6790-4176-E846-8098-8A674CF850EC}" destId="{A31EAF01-9681-5B4D-A155-432FBB3650E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0C182F-46CA-D34D-9F40-DC797CD3E431}" type="doc">
      <dgm:prSet loTypeId="urn:microsoft.com/office/officeart/2005/8/layout/list1" loCatId="" qsTypeId="urn:microsoft.com/office/officeart/2005/8/quickstyle/simple4" qsCatId="simple" csTypeId="urn:microsoft.com/office/officeart/2005/8/colors/accent4_2" csCatId="accent4"/>
      <dgm:spPr/>
      <dgm:t>
        <a:bodyPr/>
        <a:lstStyle/>
        <a:p>
          <a:endParaRPr lang="es-ES"/>
        </a:p>
      </dgm:t>
    </dgm:pt>
    <dgm:pt modelId="{BF3D261D-EB9E-B54E-9370-3C0F94234FC7}">
      <dgm:prSet custT="1"/>
      <dgm:spPr/>
      <dgm:t>
        <a:bodyPr/>
        <a:lstStyle/>
        <a:p>
          <a:pPr rtl="0"/>
          <a:r>
            <a:rPr lang="es-ES" sz="1800" smtClean="0"/>
            <a:t>Conocimiento es una entidad unificada e indivisible</a:t>
          </a:r>
          <a:endParaRPr lang="es-ES" sz="1800"/>
        </a:p>
      </dgm:t>
    </dgm:pt>
    <dgm:pt modelId="{929E4F02-6F1D-BC43-B4F4-74D8515FB7C2}" type="parTrans" cxnId="{05F66871-2400-5643-AB8B-CDF9F8ED2899}">
      <dgm:prSet/>
      <dgm:spPr/>
      <dgm:t>
        <a:bodyPr/>
        <a:lstStyle/>
        <a:p>
          <a:endParaRPr lang="es-ES" sz="1800"/>
        </a:p>
      </dgm:t>
    </dgm:pt>
    <dgm:pt modelId="{4616B21A-C0EA-9B44-8023-760C2C9597DE}" type="sibTrans" cxnId="{05F66871-2400-5643-AB8B-CDF9F8ED2899}">
      <dgm:prSet/>
      <dgm:spPr/>
      <dgm:t>
        <a:bodyPr/>
        <a:lstStyle/>
        <a:p>
          <a:endParaRPr lang="es-ES" sz="1800"/>
        </a:p>
      </dgm:t>
    </dgm:pt>
    <dgm:pt modelId="{505FFB11-EAC2-0449-8BAB-8ABB48FFC8E4}">
      <dgm:prSet custT="1"/>
      <dgm:spPr/>
      <dgm:t>
        <a:bodyPr/>
        <a:lstStyle/>
        <a:p>
          <a:pPr rtl="0"/>
          <a:r>
            <a:rPr lang="es-ES" sz="1800" smtClean="0"/>
            <a:t>Unidad de investigación y docencia</a:t>
          </a:r>
          <a:endParaRPr lang="es-ES" sz="1800"/>
        </a:p>
      </dgm:t>
    </dgm:pt>
    <dgm:pt modelId="{00598F79-8A9B-FC4B-8D8B-EB3FE46375BF}" type="parTrans" cxnId="{81808FAC-081C-904D-91F9-579026FD2DEE}">
      <dgm:prSet/>
      <dgm:spPr/>
      <dgm:t>
        <a:bodyPr/>
        <a:lstStyle/>
        <a:p>
          <a:endParaRPr lang="es-ES" sz="1800"/>
        </a:p>
      </dgm:t>
    </dgm:pt>
    <dgm:pt modelId="{7230090E-70F1-DD4C-B176-373B0AFE8A25}" type="sibTrans" cxnId="{81808FAC-081C-904D-91F9-579026FD2DEE}">
      <dgm:prSet/>
      <dgm:spPr/>
      <dgm:t>
        <a:bodyPr/>
        <a:lstStyle/>
        <a:p>
          <a:endParaRPr lang="es-ES" sz="1800"/>
        </a:p>
      </dgm:t>
    </dgm:pt>
    <dgm:pt modelId="{796B1C34-A77D-E648-B07A-A62A8FD11EAD}">
      <dgm:prSet custT="1"/>
      <dgm:spPr/>
      <dgm:t>
        <a:bodyPr/>
        <a:lstStyle/>
        <a:p>
          <a:pPr rtl="0"/>
          <a:r>
            <a:rPr lang="es-ES" sz="1800" smtClean="0"/>
            <a:t>Primacía de las ciencias (</a:t>
          </a:r>
          <a:r>
            <a:rPr lang="es-ES" sz="1800" i="1" smtClean="0"/>
            <a:t>Wissenschaft</a:t>
          </a:r>
          <a:r>
            <a:rPr lang="es-ES" sz="1800" smtClean="0"/>
            <a:t>) y la investigación (nuevo orden institucional y jerarquía cognitiva)</a:t>
          </a:r>
          <a:endParaRPr lang="es-ES" sz="1800"/>
        </a:p>
      </dgm:t>
    </dgm:pt>
    <dgm:pt modelId="{BFE909FC-DDD3-9B47-A972-138A47ED738F}" type="parTrans" cxnId="{C327B1DC-653B-844A-8F70-13C8F24B3B68}">
      <dgm:prSet/>
      <dgm:spPr/>
      <dgm:t>
        <a:bodyPr/>
        <a:lstStyle/>
        <a:p>
          <a:endParaRPr lang="es-ES" sz="1800"/>
        </a:p>
      </dgm:t>
    </dgm:pt>
    <dgm:pt modelId="{FDB9116B-0F63-7844-9B01-BE3818023090}" type="sibTrans" cxnId="{C327B1DC-653B-844A-8F70-13C8F24B3B68}">
      <dgm:prSet/>
      <dgm:spPr/>
      <dgm:t>
        <a:bodyPr/>
        <a:lstStyle/>
        <a:p>
          <a:endParaRPr lang="es-ES" sz="1800"/>
        </a:p>
      </dgm:t>
    </dgm:pt>
    <dgm:pt modelId="{7DE37191-15DA-924B-90DB-FDA2859E066F}">
      <dgm:prSet custT="1"/>
      <dgm:spPr/>
      <dgm:t>
        <a:bodyPr/>
        <a:lstStyle/>
        <a:p>
          <a:pPr rtl="0"/>
          <a:r>
            <a:rPr lang="es-ES" sz="1800" smtClean="0"/>
            <a:t>Soledad y libertad en la búsqueda de la verdad</a:t>
          </a:r>
          <a:endParaRPr lang="es-ES" sz="1800"/>
        </a:p>
      </dgm:t>
    </dgm:pt>
    <dgm:pt modelId="{9DA668D5-41AF-4F4A-AE03-5026C94527A2}" type="parTrans" cxnId="{268558C3-792B-9D4B-B4B7-EB3808C0D753}">
      <dgm:prSet/>
      <dgm:spPr/>
      <dgm:t>
        <a:bodyPr/>
        <a:lstStyle/>
        <a:p>
          <a:endParaRPr lang="es-ES" sz="1800"/>
        </a:p>
      </dgm:t>
    </dgm:pt>
    <dgm:pt modelId="{E75A7083-8848-FB4F-90DD-48BD0A0166F3}" type="sibTrans" cxnId="{268558C3-792B-9D4B-B4B7-EB3808C0D753}">
      <dgm:prSet/>
      <dgm:spPr/>
      <dgm:t>
        <a:bodyPr/>
        <a:lstStyle/>
        <a:p>
          <a:endParaRPr lang="es-ES" sz="1800"/>
        </a:p>
      </dgm:t>
    </dgm:pt>
    <dgm:pt modelId="{B66B9EA2-E105-D846-9C73-D7C476505885}">
      <dgm:prSet custT="1"/>
      <dgm:spPr/>
      <dgm:t>
        <a:bodyPr/>
        <a:lstStyle/>
        <a:p>
          <a:pPr rtl="0"/>
          <a:r>
            <a:rPr lang="es-ES" sz="1800" smtClean="0"/>
            <a:t>Libertad de enseñanza y aprendizaje</a:t>
          </a:r>
          <a:endParaRPr lang="es-ES" sz="1800"/>
        </a:p>
      </dgm:t>
    </dgm:pt>
    <dgm:pt modelId="{A496D687-07DF-4A4D-8191-A4DD3396BC23}" type="parTrans" cxnId="{6AFC3052-75FA-F849-80FF-5E24573584AD}">
      <dgm:prSet/>
      <dgm:spPr/>
      <dgm:t>
        <a:bodyPr/>
        <a:lstStyle/>
        <a:p>
          <a:endParaRPr lang="es-ES" sz="1800"/>
        </a:p>
      </dgm:t>
    </dgm:pt>
    <dgm:pt modelId="{9E665FCE-A568-A34A-BA55-24B1C8520DEC}" type="sibTrans" cxnId="{6AFC3052-75FA-F849-80FF-5E24573584AD}">
      <dgm:prSet/>
      <dgm:spPr/>
      <dgm:t>
        <a:bodyPr/>
        <a:lstStyle/>
        <a:p>
          <a:endParaRPr lang="es-ES" sz="1800"/>
        </a:p>
      </dgm:t>
    </dgm:pt>
    <dgm:pt modelId="{05F18861-CA69-724F-AD4C-EC15F2485D37}">
      <dgm:prSet custT="1"/>
      <dgm:spPr/>
      <dgm:t>
        <a:bodyPr/>
        <a:lstStyle/>
        <a:p>
          <a:pPr rtl="0"/>
          <a:r>
            <a:rPr lang="es-ES" sz="1800" smtClean="0"/>
            <a:t>Creación de una cultura nacional unificada con la U como centro de gravedad: Bildung</a:t>
          </a:r>
          <a:endParaRPr lang="es-ES" sz="1800"/>
        </a:p>
      </dgm:t>
    </dgm:pt>
    <dgm:pt modelId="{5A409291-FAFE-CE48-BD87-9B2E26591B64}" type="parTrans" cxnId="{7CB4D85B-C185-4340-8B66-212B0F8E4685}">
      <dgm:prSet/>
      <dgm:spPr/>
      <dgm:t>
        <a:bodyPr/>
        <a:lstStyle/>
        <a:p>
          <a:endParaRPr lang="es-ES" sz="1800"/>
        </a:p>
      </dgm:t>
    </dgm:pt>
    <dgm:pt modelId="{5BF837F9-31FC-CC42-B481-689F11C68780}" type="sibTrans" cxnId="{7CB4D85B-C185-4340-8B66-212B0F8E4685}">
      <dgm:prSet/>
      <dgm:spPr/>
      <dgm:t>
        <a:bodyPr/>
        <a:lstStyle/>
        <a:p>
          <a:endParaRPr lang="es-ES" sz="1800"/>
        </a:p>
      </dgm:t>
    </dgm:pt>
    <dgm:pt modelId="{CBE8211C-F8A5-6E49-BA1B-F43124A7E3F4}">
      <dgm:prSet custT="1"/>
      <dgm:spPr/>
      <dgm:t>
        <a:bodyPr/>
        <a:lstStyle/>
        <a:p>
          <a:pPr rtl="0"/>
          <a:r>
            <a:rPr lang="es-ES" sz="1800" i="1" smtClean="0"/>
            <a:t>Wissenschaft</a:t>
          </a:r>
          <a:r>
            <a:rPr lang="es-ES" sz="1800" smtClean="0"/>
            <a:t> y EdSup como 2º imperativo categórico del Estado después de la defensa nacional: Kulturstaat.</a:t>
          </a:r>
          <a:endParaRPr lang="es-ES" sz="1800"/>
        </a:p>
      </dgm:t>
    </dgm:pt>
    <dgm:pt modelId="{0EEDF231-3056-7E49-9D5E-B9BEFE1D1045}" type="parTrans" cxnId="{EB8893BA-EDA4-0541-841A-6060881C70CC}">
      <dgm:prSet/>
      <dgm:spPr/>
      <dgm:t>
        <a:bodyPr/>
        <a:lstStyle/>
        <a:p>
          <a:endParaRPr lang="es-ES" sz="1800"/>
        </a:p>
      </dgm:t>
    </dgm:pt>
    <dgm:pt modelId="{FDC95F89-DD7B-2546-AA91-6F2B89DEAD60}" type="sibTrans" cxnId="{EB8893BA-EDA4-0541-841A-6060881C70CC}">
      <dgm:prSet/>
      <dgm:spPr/>
      <dgm:t>
        <a:bodyPr/>
        <a:lstStyle/>
        <a:p>
          <a:endParaRPr lang="es-ES" sz="1800"/>
        </a:p>
      </dgm:t>
    </dgm:pt>
    <dgm:pt modelId="{6FBFC6E9-6B8A-7B4E-8915-A243E4FCEC92}" type="pres">
      <dgm:prSet presAssocID="{D80C182F-46CA-D34D-9F40-DC797CD3E431}" presName="linear" presStyleCnt="0">
        <dgm:presLayoutVars>
          <dgm:dir/>
          <dgm:animLvl val="lvl"/>
          <dgm:resizeHandles val="exact"/>
        </dgm:presLayoutVars>
      </dgm:prSet>
      <dgm:spPr/>
    </dgm:pt>
    <dgm:pt modelId="{43E78470-3143-A346-B6F0-D412B825EF82}" type="pres">
      <dgm:prSet presAssocID="{BF3D261D-EB9E-B54E-9370-3C0F94234FC7}" presName="parentLin" presStyleCnt="0"/>
      <dgm:spPr/>
    </dgm:pt>
    <dgm:pt modelId="{63AB6928-429E-484D-9E0D-48384CDB0D56}" type="pres">
      <dgm:prSet presAssocID="{BF3D261D-EB9E-B54E-9370-3C0F94234FC7}" presName="parentLeftMargin" presStyleLbl="node1" presStyleIdx="0" presStyleCnt="7"/>
      <dgm:spPr/>
    </dgm:pt>
    <dgm:pt modelId="{001077BE-1715-D24C-A863-CE066010DEC1}" type="pres">
      <dgm:prSet presAssocID="{BF3D261D-EB9E-B54E-9370-3C0F94234FC7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01353DB0-3E76-5247-BBD4-4560352472FB}" type="pres">
      <dgm:prSet presAssocID="{BF3D261D-EB9E-B54E-9370-3C0F94234FC7}" presName="negativeSpace" presStyleCnt="0"/>
      <dgm:spPr/>
    </dgm:pt>
    <dgm:pt modelId="{CCEF41A2-963D-364F-8D16-D67FBA5FB1EF}" type="pres">
      <dgm:prSet presAssocID="{BF3D261D-EB9E-B54E-9370-3C0F94234FC7}" presName="childText" presStyleLbl="conFgAcc1" presStyleIdx="0" presStyleCnt="7">
        <dgm:presLayoutVars>
          <dgm:bulletEnabled val="1"/>
        </dgm:presLayoutVars>
      </dgm:prSet>
      <dgm:spPr/>
    </dgm:pt>
    <dgm:pt modelId="{E5C966CA-C6EE-C947-8538-0DA19D6E42A2}" type="pres">
      <dgm:prSet presAssocID="{4616B21A-C0EA-9B44-8023-760C2C9597DE}" presName="spaceBetweenRectangles" presStyleCnt="0"/>
      <dgm:spPr/>
    </dgm:pt>
    <dgm:pt modelId="{5E9C3585-BCF1-7048-9416-1F24914AB143}" type="pres">
      <dgm:prSet presAssocID="{505FFB11-EAC2-0449-8BAB-8ABB48FFC8E4}" presName="parentLin" presStyleCnt="0"/>
      <dgm:spPr/>
    </dgm:pt>
    <dgm:pt modelId="{AA27ACBC-3EB8-BE4A-AAE7-621863684F55}" type="pres">
      <dgm:prSet presAssocID="{505FFB11-EAC2-0449-8BAB-8ABB48FFC8E4}" presName="parentLeftMargin" presStyleLbl="node1" presStyleIdx="0" presStyleCnt="7"/>
      <dgm:spPr/>
    </dgm:pt>
    <dgm:pt modelId="{E0A56FE6-0308-E248-86A0-D45EE6F76E65}" type="pres">
      <dgm:prSet presAssocID="{505FFB11-EAC2-0449-8BAB-8ABB48FFC8E4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E635E72F-A6A9-6443-8154-E42E4571ECC7}" type="pres">
      <dgm:prSet presAssocID="{505FFB11-EAC2-0449-8BAB-8ABB48FFC8E4}" presName="negativeSpace" presStyleCnt="0"/>
      <dgm:spPr/>
    </dgm:pt>
    <dgm:pt modelId="{3A0D2C02-0EFD-1948-866D-F88BB94AB352}" type="pres">
      <dgm:prSet presAssocID="{505FFB11-EAC2-0449-8BAB-8ABB48FFC8E4}" presName="childText" presStyleLbl="conFgAcc1" presStyleIdx="1" presStyleCnt="7">
        <dgm:presLayoutVars>
          <dgm:bulletEnabled val="1"/>
        </dgm:presLayoutVars>
      </dgm:prSet>
      <dgm:spPr/>
    </dgm:pt>
    <dgm:pt modelId="{F8FF2DFB-DDB6-4347-B033-2631C8ECA727}" type="pres">
      <dgm:prSet presAssocID="{7230090E-70F1-DD4C-B176-373B0AFE8A25}" presName="spaceBetweenRectangles" presStyleCnt="0"/>
      <dgm:spPr/>
    </dgm:pt>
    <dgm:pt modelId="{880D32CD-D12C-5745-A02A-BE6945C2C89C}" type="pres">
      <dgm:prSet presAssocID="{796B1C34-A77D-E648-B07A-A62A8FD11EAD}" presName="parentLin" presStyleCnt="0"/>
      <dgm:spPr/>
    </dgm:pt>
    <dgm:pt modelId="{7FB22588-8A91-9341-ABCD-476D751DDAB7}" type="pres">
      <dgm:prSet presAssocID="{796B1C34-A77D-E648-B07A-A62A8FD11EAD}" presName="parentLeftMargin" presStyleLbl="node1" presStyleIdx="1" presStyleCnt="7"/>
      <dgm:spPr/>
    </dgm:pt>
    <dgm:pt modelId="{BD524A77-C09A-4D4A-81AE-732FC5AE7750}" type="pres">
      <dgm:prSet presAssocID="{796B1C34-A77D-E648-B07A-A62A8FD11EAD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5707ECFF-6117-6E4A-94BC-92DBD95E7711}" type="pres">
      <dgm:prSet presAssocID="{796B1C34-A77D-E648-B07A-A62A8FD11EAD}" presName="negativeSpace" presStyleCnt="0"/>
      <dgm:spPr/>
    </dgm:pt>
    <dgm:pt modelId="{083B901C-D71B-184D-820A-CCA75F47F85C}" type="pres">
      <dgm:prSet presAssocID="{796B1C34-A77D-E648-B07A-A62A8FD11EAD}" presName="childText" presStyleLbl="conFgAcc1" presStyleIdx="2" presStyleCnt="7">
        <dgm:presLayoutVars>
          <dgm:bulletEnabled val="1"/>
        </dgm:presLayoutVars>
      </dgm:prSet>
      <dgm:spPr/>
    </dgm:pt>
    <dgm:pt modelId="{272B4528-73C0-AB4B-BEB5-7B76BD58D190}" type="pres">
      <dgm:prSet presAssocID="{FDB9116B-0F63-7844-9B01-BE3818023090}" presName="spaceBetweenRectangles" presStyleCnt="0"/>
      <dgm:spPr/>
    </dgm:pt>
    <dgm:pt modelId="{902933FB-C11D-C64C-AF9E-20C1C1538224}" type="pres">
      <dgm:prSet presAssocID="{7DE37191-15DA-924B-90DB-FDA2859E066F}" presName="parentLin" presStyleCnt="0"/>
      <dgm:spPr/>
    </dgm:pt>
    <dgm:pt modelId="{AA549EC0-4CDC-424A-B574-66F5492BA9C9}" type="pres">
      <dgm:prSet presAssocID="{7DE37191-15DA-924B-90DB-FDA2859E066F}" presName="parentLeftMargin" presStyleLbl="node1" presStyleIdx="2" presStyleCnt="7"/>
      <dgm:spPr/>
    </dgm:pt>
    <dgm:pt modelId="{B2469F62-0F86-6143-87F5-362ED630A61E}" type="pres">
      <dgm:prSet presAssocID="{7DE37191-15DA-924B-90DB-FDA2859E066F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596C8D4B-BD8B-A54C-8CAD-1B7D0A705F83}" type="pres">
      <dgm:prSet presAssocID="{7DE37191-15DA-924B-90DB-FDA2859E066F}" presName="negativeSpace" presStyleCnt="0"/>
      <dgm:spPr/>
    </dgm:pt>
    <dgm:pt modelId="{1664DD52-C9AB-444E-BC0A-E7098C51C7E7}" type="pres">
      <dgm:prSet presAssocID="{7DE37191-15DA-924B-90DB-FDA2859E066F}" presName="childText" presStyleLbl="conFgAcc1" presStyleIdx="3" presStyleCnt="7">
        <dgm:presLayoutVars>
          <dgm:bulletEnabled val="1"/>
        </dgm:presLayoutVars>
      </dgm:prSet>
      <dgm:spPr/>
    </dgm:pt>
    <dgm:pt modelId="{EA3D515B-6350-2E40-AB94-33EA92DE4FE3}" type="pres">
      <dgm:prSet presAssocID="{E75A7083-8848-FB4F-90DD-48BD0A0166F3}" presName="spaceBetweenRectangles" presStyleCnt="0"/>
      <dgm:spPr/>
    </dgm:pt>
    <dgm:pt modelId="{49C26AF5-636B-AB41-BF1C-E28BCD967509}" type="pres">
      <dgm:prSet presAssocID="{B66B9EA2-E105-D846-9C73-D7C476505885}" presName="parentLin" presStyleCnt="0"/>
      <dgm:spPr/>
    </dgm:pt>
    <dgm:pt modelId="{397DE992-83A8-7C4B-8622-2B2867E16343}" type="pres">
      <dgm:prSet presAssocID="{B66B9EA2-E105-D846-9C73-D7C476505885}" presName="parentLeftMargin" presStyleLbl="node1" presStyleIdx="3" presStyleCnt="7"/>
      <dgm:spPr/>
    </dgm:pt>
    <dgm:pt modelId="{67315B6C-ABC0-DB4B-BD81-C7EBAEE29AF4}" type="pres">
      <dgm:prSet presAssocID="{B66B9EA2-E105-D846-9C73-D7C476505885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078EADBD-B172-4B47-A39B-2F5D389E92CB}" type="pres">
      <dgm:prSet presAssocID="{B66B9EA2-E105-D846-9C73-D7C476505885}" presName="negativeSpace" presStyleCnt="0"/>
      <dgm:spPr/>
    </dgm:pt>
    <dgm:pt modelId="{35518940-BCFE-5644-A95D-8A317090F3E7}" type="pres">
      <dgm:prSet presAssocID="{B66B9EA2-E105-D846-9C73-D7C476505885}" presName="childText" presStyleLbl="conFgAcc1" presStyleIdx="4" presStyleCnt="7">
        <dgm:presLayoutVars>
          <dgm:bulletEnabled val="1"/>
        </dgm:presLayoutVars>
      </dgm:prSet>
      <dgm:spPr/>
    </dgm:pt>
    <dgm:pt modelId="{ED425764-419C-C447-9579-93FCA4E82BF7}" type="pres">
      <dgm:prSet presAssocID="{9E665FCE-A568-A34A-BA55-24B1C8520DEC}" presName="spaceBetweenRectangles" presStyleCnt="0"/>
      <dgm:spPr/>
    </dgm:pt>
    <dgm:pt modelId="{A41F4555-350F-7E49-B163-BC28D476006F}" type="pres">
      <dgm:prSet presAssocID="{05F18861-CA69-724F-AD4C-EC15F2485D37}" presName="parentLin" presStyleCnt="0"/>
      <dgm:spPr/>
    </dgm:pt>
    <dgm:pt modelId="{12F29A3A-8217-4F47-BDF8-8925992C997F}" type="pres">
      <dgm:prSet presAssocID="{05F18861-CA69-724F-AD4C-EC15F2485D37}" presName="parentLeftMargin" presStyleLbl="node1" presStyleIdx="4" presStyleCnt="7"/>
      <dgm:spPr/>
    </dgm:pt>
    <dgm:pt modelId="{224404A8-5C7B-1142-A2DB-BAE4460467E8}" type="pres">
      <dgm:prSet presAssocID="{05F18861-CA69-724F-AD4C-EC15F2485D37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A60CD007-DF89-904C-B126-0022C1985801}" type="pres">
      <dgm:prSet presAssocID="{05F18861-CA69-724F-AD4C-EC15F2485D37}" presName="negativeSpace" presStyleCnt="0"/>
      <dgm:spPr/>
    </dgm:pt>
    <dgm:pt modelId="{C0D53B1F-DACE-A449-ACD9-4205F61E29AA}" type="pres">
      <dgm:prSet presAssocID="{05F18861-CA69-724F-AD4C-EC15F2485D37}" presName="childText" presStyleLbl="conFgAcc1" presStyleIdx="5" presStyleCnt="7">
        <dgm:presLayoutVars>
          <dgm:bulletEnabled val="1"/>
        </dgm:presLayoutVars>
      </dgm:prSet>
      <dgm:spPr/>
    </dgm:pt>
    <dgm:pt modelId="{BCC706F8-B487-3F4C-AC2B-E71DE48078F4}" type="pres">
      <dgm:prSet presAssocID="{5BF837F9-31FC-CC42-B481-689F11C68780}" presName="spaceBetweenRectangles" presStyleCnt="0"/>
      <dgm:spPr/>
    </dgm:pt>
    <dgm:pt modelId="{4450CBB7-9747-BA4A-9CF8-E6A783B0B496}" type="pres">
      <dgm:prSet presAssocID="{CBE8211C-F8A5-6E49-BA1B-F43124A7E3F4}" presName="parentLin" presStyleCnt="0"/>
      <dgm:spPr/>
    </dgm:pt>
    <dgm:pt modelId="{656A517E-C278-5B4B-BB84-EF144FAA0C60}" type="pres">
      <dgm:prSet presAssocID="{CBE8211C-F8A5-6E49-BA1B-F43124A7E3F4}" presName="parentLeftMargin" presStyleLbl="node1" presStyleIdx="5" presStyleCnt="7"/>
      <dgm:spPr/>
    </dgm:pt>
    <dgm:pt modelId="{0954098F-86D6-A642-936B-44E7DCE7EDC6}" type="pres">
      <dgm:prSet presAssocID="{CBE8211C-F8A5-6E49-BA1B-F43124A7E3F4}" presName="parentText" presStyleLbl="node1" presStyleIdx="6" presStyleCnt="7">
        <dgm:presLayoutVars>
          <dgm:chMax val="0"/>
          <dgm:bulletEnabled val="1"/>
        </dgm:presLayoutVars>
      </dgm:prSet>
      <dgm:spPr/>
    </dgm:pt>
    <dgm:pt modelId="{8849B11D-81D8-ED44-99E2-1F0E3731202F}" type="pres">
      <dgm:prSet presAssocID="{CBE8211C-F8A5-6E49-BA1B-F43124A7E3F4}" presName="negativeSpace" presStyleCnt="0"/>
      <dgm:spPr/>
    </dgm:pt>
    <dgm:pt modelId="{A6491FCC-835A-2F49-8776-09CD04A48EB1}" type="pres">
      <dgm:prSet presAssocID="{CBE8211C-F8A5-6E49-BA1B-F43124A7E3F4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4B3962D7-0100-CA47-932A-DB63292BD4B4}" type="presOf" srcId="{05F18861-CA69-724F-AD4C-EC15F2485D37}" destId="{12F29A3A-8217-4F47-BDF8-8925992C997F}" srcOrd="0" destOrd="0" presId="urn:microsoft.com/office/officeart/2005/8/layout/list1"/>
    <dgm:cxn modelId="{CCBA0DB3-52C8-244D-AF39-00E9409165BD}" type="presOf" srcId="{05F18861-CA69-724F-AD4C-EC15F2485D37}" destId="{224404A8-5C7B-1142-A2DB-BAE4460467E8}" srcOrd="1" destOrd="0" presId="urn:microsoft.com/office/officeart/2005/8/layout/list1"/>
    <dgm:cxn modelId="{7CB4D85B-C185-4340-8B66-212B0F8E4685}" srcId="{D80C182F-46CA-D34D-9F40-DC797CD3E431}" destId="{05F18861-CA69-724F-AD4C-EC15F2485D37}" srcOrd="5" destOrd="0" parTransId="{5A409291-FAFE-CE48-BD87-9B2E26591B64}" sibTransId="{5BF837F9-31FC-CC42-B481-689F11C68780}"/>
    <dgm:cxn modelId="{2653373E-24A4-164C-88F4-25561E945B7B}" type="presOf" srcId="{CBE8211C-F8A5-6E49-BA1B-F43124A7E3F4}" destId="{0954098F-86D6-A642-936B-44E7DCE7EDC6}" srcOrd="1" destOrd="0" presId="urn:microsoft.com/office/officeart/2005/8/layout/list1"/>
    <dgm:cxn modelId="{430D0663-E288-BF4D-A31D-3F4C8901CE15}" type="presOf" srcId="{7DE37191-15DA-924B-90DB-FDA2859E066F}" destId="{B2469F62-0F86-6143-87F5-362ED630A61E}" srcOrd="1" destOrd="0" presId="urn:microsoft.com/office/officeart/2005/8/layout/list1"/>
    <dgm:cxn modelId="{EB8893BA-EDA4-0541-841A-6060881C70CC}" srcId="{D80C182F-46CA-D34D-9F40-DC797CD3E431}" destId="{CBE8211C-F8A5-6E49-BA1B-F43124A7E3F4}" srcOrd="6" destOrd="0" parTransId="{0EEDF231-3056-7E49-9D5E-B9BEFE1D1045}" sibTransId="{FDC95F89-DD7B-2546-AA91-6F2B89DEAD60}"/>
    <dgm:cxn modelId="{EDD5F365-9E4A-E74C-BAC7-E44C6BD05852}" type="presOf" srcId="{D80C182F-46CA-D34D-9F40-DC797CD3E431}" destId="{6FBFC6E9-6B8A-7B4E-8915-A243E4FCEC92}" srcOrd="0" destOrd="0" presId="urn:microsoft.com/office/officeart/2005/8/layout/list1"/>
    <dgm:cxn modelId="{E41BD705-ED57-3C4F-89FA-BDCAC5B90644}" type="presOf" srcId="{796B1C34-A77D-E648-B07A-A62A8FD11EAD}" destId="{7FB22588-8A91-9341-ABCD-476D751DDAB7}" srcOrd="0" destOrd="0" presId="urn:microsoft.com/office/officeart/2005/8/layout/list1"/>
    <dgm:cxn modelId="{477A7495-28A7-8743-B793-45BCCF0761A5}" type="presOf" srcId="{505FFB11-EAC2-0449-8BAB-8ABB48FFC8E4}" destId="{E0A56FE6-0308-E248-86A0-D45EE6F76E65}" srcOrd="1" destOrd="0" presId="urn:microsoft.com/office/officeart/2005/8/layout/list1"/>
    <dgm:cxn modelId="{05F66871-2400-5643-AB8B-CDF9F8ED2899}" srcId="{D80C182F-46CA-D34D-9F40-DC797CD3E431}" destId="{BF3D261D-EB9E-B54E-9370-3C0F94234FC7}" srcOrd="0" destOrd="0" parTransId="{929E4F02-6F1D-BC43-B4F4-74D8515FB7C2}" sibTransId="{4616B21A-C0EA-9B44-8023-760C2C9597DE}"/>
    <dgm:cxn modelId="{EAACCA31-4E10-524A-9355-F7B1AD4D04C3}" type="presOf" srcId="{CBE8211C-F8A5-6E49-BA1B-F43124A7E3F4}" destId="{656A517E-C278-5B4B-BB84-EF144FAA0C60}" srcOrd="0" destOrd="0" presId="urn:microsoft.com/office/officeart/2005/8/layout/list1"/>
    <dgm:cxn modelId="{462AA46D-B006-D94F-87B0-78C2E1F4ED41}" type="presOf" srcId="{796B1C34-A77D-E648-B07A-A62A8FD11EAD}" destId="{BD524A77-C09A-4D4A-81AE-732FC5AE7750}" srcOrd="1" destOrd="0" presId="urn:microsoft.com/office/officeart/2005/8/layout/list1"/>
    <dgm:cxn modelId="{268558C3-792B-9D4B-B4B7-EB3808C0D753}" srcId="{D80C182F-46CA-D34D-9F40-DC797CD3E431}" destId="{7DE37191-15DA-924B-90DB-FDA2859E066F}" srcOrd="3" destOrd="0" parTransId="{9DA668D5-41AF-4F4A-AE03-5026C94527A2}" sibTransId="{E75A7083-8848-FB4F-90DD-48BD0A0166F3}"/>
    <dgm:cxn modelId="{6AFC3052-75FA-F849-80FF-5E24573584AD}" srcId="{D80C182F-46CA-D34D-9F40-DC797CD3E431}" destId="{B66B9EA2-E105-D846-9C73-D7C476505885}" srcOrd="4" destOrd="0" parTransId="{A496D687-07DF-4A4D-8191-A4DD3396BC23}" sibTransId="{9E665FCE-A568-A34A-BA55-24B1C8520DEC}"/>
    <dgm:cxn modelId="{C327B1DC-653B-844A-8F70-13C8F24B3B68}" srcId="{D80C182F-46CA-D34D-9F40-DC797CD3E431}" destId="{796B1C34-A77D-E648-B07A-A62A8FD11EAD}" srcOrd="2" destOrd="0" parTransId="{BFE909FC-DDD3-9B47-A972-138A47ED738F}" sibTransId="{FDB9116B-0F63-7844-9B01-BE3818023090}"/>
    <dgm:cxn modelId="{04AC0D92-82A0-A24D-9C09-1DD54BC1FEEE}" type="presOf" srcId="{7DE37191-15DA-924B-90DB-FDA2859E066F}" destId="{AA549EC0-4CDC-424A-B574-66F5492BA9C9}" srcOrd="0" destOrd="0" presId="urn:microsoft.com/office/officeart/2005/8/layout/list1"/>
    <dgm:cxn modelId="{85FF518C-BA03-BE45-BFCB-B153C6CAD916}" type="presOf" srcId="{BF3D261D-EB9E-B54E-9370-3C0F94234FC7}" destId="{63AB6928-429E-484D-9E0D-48384CDB0D56}" srcOrd="0" destOrd="0" presId="urn:microsoft.com/office/officeart/2005/8/layout/list1"/>
    <dgm:cxn modelId="{869D7026-86AC-B743-882A-3B793A096416}" type="presOf" srcId="{B66B9EA2-E105-D846-9C73-D7C476505885}" destId="{67315B6C-ABC0-DB4B-BD81-C7EBAEE29AF4}" srcOrd="1" destOrd="0" presId="urn:microsoft.com/office/officeart/2005/8/layout/list1"/>
    <dgm:cxn modelId="{29AED26C-74C2-2B45-82C3-EDEF1368F7B1}" type="presOf" srcId="{BF3D261D-EB9E-B54E-9370-3C0F94234FC7}" destId="{001077BE-1715-D24C-A863-CE066010DEC1}" srcOrd="1" destOrd="0" presId="urn:microsoft.com/office/officeart/2005/8/layout/list1"/>
    <dgm:cxn modelId="{EFB89F54-CBDE-384D-AF5C-8D4393768822}" type="presOf" srcId="{505FFB11-EAC2-0449-8BAB-8ABB48FFC8E4}" destId="{AA27ACBC-3EB8-BE4A-AAE7-621863684F55}" srcOrd="0" destOrd="0" presId="urn:microsoft.com/office/officeart/2005/8/layout/list1"/>
    <dgm:cxn modelId="{9AFE9977-42B7-A34F-80EA-94586E4E41C1}" type="presOf" srcId="{B66B9EA2-E105-D846-9C73-D7C476505885}" destId="{397DE992-83A8-7C4B-8622-2B2867E16343}" srcOrd="0" destOrd="0" presId="urn:microsoft.com/office/officeart/2005/8/layout/list1"/>
    <dgm:cxn modelId="{81808FAC-081C-904D-91F9-579026FD2DEE}" srcId="{D80C182F-46CA-D34D-9F40-DC797CD3E431}" destId="{505FFB11-EAC2-0449-8BAB-8ABB48FFC8E4}" srcOrd="1" destOrd="0" parTransId="{00598F79-8A9B-FC4B-8D8B-EB3FE46375BF}" sibTransId="{7230090E-70F1-DD4C-B176-373B0AFE8A25}"/>
    <dgm:cxn modelId="{1F01B9F6-62BA-0342-BD3B-55E2B3E34C24}" type="presParOf" srcId="{6FBFC6E9-6B8A-7B4E-8915-A243E4FCEC92}" destId="{43E78470-3143-A346-B6F0-D412B825EF82}" srcOrd="0" destOrd="0" presId="urn:microsoft.com/office/officeart/2005/8/layout/list1"/>
    <dgm:cxn modelId="{9B9E5658-D6E9-C046-B530-EC4A548F1BAD}" type="presParOf" srcId="{43E78470-3143-A346-B6F0-D412B825EF82}" destId="{63AB6928-429E-484D-9E0D-48384CDB0D56}" srcOrd="0" destOrd="0" presId="urn:microsoft.com/office/officeart/2005/8/layout/list1"/>
    <dgm:cxn modelId="{D16B5DC4-89D6-4740-9850-2B5ECD8B84CC}" type="presParOf" srcId="{43E78470-3143-A346-B6F0-D412B825EF82}" destId="{001077BE-1715-D24C-A863-CE066010DEC1}" srcOrd="1" destOrd="0" presId="urn:microsoft.com/office/officeart/2005/8/layout/list1"/>
    <dgm:cxn modelId="{A2E12FC8-0868-AB48-841B-2AD3D157B0CC}" type="presParOf" srcId="{6FBFC6E9-6B8A-7B4E-8915-A243E4FCEC92}" destId="{01353DB0-3E76-5247-BBD4-4560352472FB}" srcOrd="1" destOrd="0" presId="urn:microsoft.com/office/officeart/2005/8/layout/list1"/>
    <dgm:cxn modelId="{90208D5F-860D-A04D-9864-7D824DFE435A}" type="presParOf" srcId="{6FBFC6E9-6B8A-7B4E-8915-A243E4FCEC92}" destId="{CCEF41A2-963D-364F-8D16-D67FBA5FB1EF}" srcOrd="2" destOrd="0" presId="urn:microsoft.com/office/officeart/2005/8/layout/list1"/>
    <dgm:cxn modelId="{9600305E-99E3-D246-B2EB-7B67E1985B90}" type="presParOf" srcId="{6FBFC6E9-6B8A-7B4E-8915-A243E4FCEC92}" destId="{E5C966CA-C6EE-C947-8538-0DA19D6E42A2}" srcOrd="3" destOrd="0" presId="urn:microsoft.com/office/officeart/2005/8/layout/list1"/>
    <dgm:cxn modelId="{7C3DC8E9-D28A-0345-BEA1-995A0505890F}" type="presParOf" srcId="{6FBFC6E9-6B8A-7B4E-8915-A243E4FCEC92}" destId="{5E9C3585-BCF1-7048-9416-1F24914AB143}" srcOrd="4" destOrd="0" presId="urn:microsoft.com/office/officeart/2005/8/layout/list1"/>
    <dgm:cxn modelId="{7201FE99-80EC-A741-8333-450AA2A73426}" type="presParOf" srcId="{5E9C3585-BCF1-7048-9416-1F24914AB143}" destId="{AA27ACBC-3EB8-BE4A-AAE7-621863684F55}" srcOrd="0" destOrd="0" presId="urn:microsoft.com/office/officeart/2005/8/layout/list1"/>
    <dgm:cxn modelId="{1A152F80-79F8-6C42-930C-E3DCB8120206}" type="presParOf" srcId="{5E9C3585-BCF1-7048-9416-1F24914AB143}" destId="{E0A56FE6-0308-E248-86A0-D45EE6F76E65}" srcOrd="1" destOrd="0" presId="urn:microsoft.com/office/officeart/2005/8/layout/list1"/>
    <dgm:cxn modelId="{CFB7417B-133F-6848-9113-6A4E8EEB2B54}" type="presParOf" srcId="{6FBFC6E9-6B8A-7B4E-8915-A243E4FCEC92}" destId="{E635E72F-A6A9-6443-8154-E42E4571ECC7}" srcOrd="5" destOrd="0" presId="urn:microsoft.com/office/officeart/2005/8/layout/list1"/>
    <dgm:cxn modelId="{97A6A813-080F-104A-BA8A-091488C91802}" type="presParOf" srcId="{6FBFC6E9-6B8A-7B4E-8915-A243E4FCEC92}" destId="{3A0D2C02-0EFD-1948-866D-F88BB94AB352}" srcOrd="6" destOrd="0" presId="urn:microsoft.com/office/officeart/2005/8/layout/list1"/>
    <dgm:cxn modelId="{E0129DF9-201A-5847-956E-7197DA0F0E79}" type="presParOf" srcId="{6FBFC6E9-6B8A-7B4E-8915-A243E4FCEC92}" destId="{F8FF2DFB-DDB6-4347-B033-2631C8ECA727}" srcOrd="7" destOrd="0" presId="urn:microsoft.com/office/officeart/2005/8/layout/list1"/>
    <dgm:cxn modelId="{00101896-2011-1E44-91ED-2632F31295DC}" type="presParOf" srcId="{6FBFC6E9-6B8A-7B4E-8915-A243E4FCEC92}" destId="{880D32CD-D12C-5745-A02A-BE6945C2C89C}" srcOrd="8" destOrd="0" presId="urn:microsoft.com/office/officeart/2005/8/layout/list1"/>
    <dgm:cxn modelId="{FF21F192-C1BF-614A-950A-719B8589E344}" type="presParOf" srcId="{880D32CD-D12C-5745-A02A-BE6945C2C89C}" destId="{7FB22588-8A91-9341-ABCD-476D751DDAB7}" srcOrd="0" destOrd="0" presId="urn:microsoft.com/office/officeart/2005/8/layout/list1"/>
    <dgm:cxn modelId="{34091124-3E6A-6E45-8AA8-0BA4CDE41D92}" type="presParOf" srcId="{880D32CD-D12C-5745-A02A-BE6945C2C89C}" destId="{BD524A77-C09A-4D4A-81AE-732FC5AE7750}" srcOrd="1" destOrd="0" presId="urn:microsoft.com/office/officeart/2005/8/layout/list1"/>
    <dgm:cxn modelId="{147B756C-DD61-4A45-885F-762751D17FB4}" type="presParOf" srcId="{6FBFC6E9-6B8A-7B4E-8915-A243E4FCEC92}" destId="{5707ECFF-6117-6E4A-94BC-92DBD95E7711}" srcOrd="9" destOrd="0" presId="urn:microsoft.com/office/officeart/2005/8/layout/list1"/>
    <dgm:cxn modelId="{22D2D90C-3BFE-FA4C-A699-4C7791FD3D00}" type="presParOf" srcId="{6FBFC6E9-6B8A-7B4E-8915-A243E4FCEC92}" destId="{083B901C-D71B-184D-820A-CCA75F47F85C}" srcOrd="10" destOrd="0" presId="urn:microsoft.com/office/officeart/2005/8/layout/list1"/>
    <dgm:cxn modelId="{A2EE6A01-9BDA-534A-81A8-5ACA7E2C548E}" type="presParOf" srcId="{6FBFC6E9-6B8A-7B4E-8915-A243E4FCEC92}" destId="{272B4528-73C0-AB4B-BEB5-7B76BD58D190}" srcOrd="11" destOrd="0" presId="urn:microsoft.com/office/officeart/2005/8/layout/list1"/>
    <dgm:cxn modelId="{CF7B72B2-9DCB-C84F-9241-ADA92B5C63C0}" type="presParOf" srcId="{6FBFC6E9-6B8A-7B4E-8915-A243E4FCEC92}" destId="{902933FB-C11D-C64C-AF9E-20C1C1538224}" srcOrd="12" destOrd="0" presId="urn:microsoft.com/office/officeart/2005/8/layout/list1"/>
    <dgm:cxn modelId="{0AFB6A4A-ACC6-4943-B3D5-805E02F385D3}" type="presParOf" srcId="{902933FB-C11D-C64C-AF9E-20C1C1538224}" destId="{AA549EC0-4CDC-424A-B574-66F5492BA9C9}" srcOrd="0" destOrd="0" presId="urn:microsoft.com/office/officeart/2005/8/layout/list1"/>
    <dgm:cxn modelId="{087D61ED-D6E9-5346-B8FA-001870228D84}" type="presParOf" srcId="{902933FB-C11D-C64C-AF9E-20C1C1538224}" destId="{B2469F62-0F86-6143-87F5-362ED630A61E}" srcOrd="1" destOrd="0" presId="urn:microsoft.com/office/officeart/2005/8/layout/list1"/>
    <dgm:cxn modelId="{CBA855CE-3037-2C4D-98AB-56192377DE40}" type="presParOf" srcId="{6FBFC6E9-6B8A-7B4E-8915-A243E4FCEC92}" destId="{596C8D4B-BD8B-A54C-8CAD-1B7D0A705F83}" srcOrd="13" destOrd="0" presId="urn:microsoft.com/office/officeart/2005/8/layout/list1"/>
    <dgm:cxn modelId="{0DAED23C-7A70-B949-9096-1D926E6833A4}" type="presParOf" srcId="{6FBFC6E9-6B8A-7B4E-8915-A243E4FCEC92}" destId="{1664DD52-C9AB-444E-BC0A-E7098C51C7E7}" srcOrd="14" destOrd="0" presId="urn:microsoft.com/office/officeart/2005/8/layout/list1"/>
    <dgm:cxn modelId="{B61773B3-7FEE-0E44-B927-BA4364126B85}" type="presParOf" srcId="{6FBFC6E9-6B8A-7B4E-8915-A243E4FCEC92}" destId="{EA3D515B-6350-2E40-AB94-33EA92DE4FE3}" srcOrd="15" destOrd="0" presId="urn:microsoft.com/office/officeart/2005/8/layout/list1"/>
    <dgm:cxn modelId="{A20373A5-3606-944A-9E72-4832943B31B7}" type="presParOf" srcId="{6FBFC6E9-6B8A-7B4E-8915-A243E4FCEC92}" destId="{49C26AF5-636B-AB41-BF1C-E28BCD967509}" srcOrd="16" destOrd="0" presId="urn:microsoft.com/office/officeart/2005/8/layout/list1"/>
    <dgm:cxn modelId="{E4947602-17C6-0242-94C2-78AEC48CFED7}" type="presParOf" srcId="{49C26AF5-636B-AB41-BF1C-E28BCD967509}" destId="{397DE992-83A8-7C4B-8622-2B2867E16343}" srcOrd="0" destOrd="0" presId="urn:microsoft.com/office/officeart/2005/8/layout/list1"/>
    <dgm:cxn modelId="{2589ED43-8175-124E-97BF-B14FDB10A8DB}" type="presParOf" srcId="{49C26AF5-636B-AB41-BF1C-E28BCD967509}" destId="{67315B6C-ABC0-DB4B-BD81-C7EBAEE29AF4}" srcOrd="1" destOrd="0" presId="urn:microsoft.com/office/officeart/2005/8/layout/list1"/>
    <dgm:cxn modelId="{37D6A8F2-E9EE-1345-8DCF-71216E7D6ABB}" type="presParOf" srcId="{6FBFC6E9-6B8A-7B4E-8915-A243E4FCEC92}" destId="{078EADBD-B172-4B47-A39B-2F5D389E92CB}" srcOrd="17" destOrd="0" presId="urn:microsoft.com/office/officeart/2005/8/layout/list1"/>
    <dgm:cxn modelId="{EE265354-D190-964C-87FC-B6966FA96254}" type="presParOf" srcId="{6FBFC6E9-6B8A-7B4E-8915-A243E4FCEC92}" destId="{35518940-BCFE-5644-A95D-8A317090F3E7}" srcOrd="18" destOrd="0" presId="urn:microsoft.com/office/officeart/2005/8/layout/list1"/>
    <dgm:cxn modelId="{411BD576-E012-CF4E-B1A6-21BFDC3D194D}" type="presParOf" srcId="{6FBFC6E9-6B8A-7B4E-8915-A243E4FCEC92}" destId="{ED425764-419C-C447-9579-93FCA4E82BF7}" srcOrd="19" destOrd="0" presId="urn:microsoft.com/office/officeart/2005/8/layout/list1"/>
    <dgm:cxn modelId="{627D84F3-CC7F-4949-8379-4A29231A74AE}" type="presParOf" srcId="{6FBFC6E9-6B8A-7B4E-8915-A243E4FCEC92}" destId="{A41F4555-350F-7E49-B163-BC28D476006F}" srcOrd="20" destOrd="0" presId="urn:microsoft.com/office/officeart/2005/8/layout/list1"/>
    <dgm:cxn modelId="{8A6CFB32-277E-7248-B42C-249E9C649E03}" type="presParOf" srcId="{A41F4555-350F-7E49-B163-BC28D476006F}" destId="{12F29A3A-8217-4F47-BDF8-8925992C997F}" srcOrd="0" destOrd="0" presId="urn:microsoft.com/office/officeart/2005/8/layout/list1"/>
    <dgm:cxn modelId="{B9878660-8FC4-9E47-BAE8-9AE331715FB8}" type="presParOf" srcId="{A41F4555-350F-7E49-B163-BC28D476006F}" destId="{224404A8-5C7B-1142-A2DB-BAE4460467E8}" srcOrd="1" destOrd="0" presId="urn:microsoft.com/office/officeart/2005/8/layout/list1"/>
    <dgm:cxn modelId="{90833E8C-83CE-BC42-BC1D-FE289C322851}" type="presParOf" srcId="{6FBFC6E9-6B8A-7B4E-8915-A243E4FCEC92}" destId="{A60CD007-DF89-904C-B126-0022C1985801}" srcOrd="21" destOrd="0" presId="urn:microsoft.com/office/officeart/2005/8/layout/list1"/>
    <dgm:cxn modelId="{ABC0BF69-6C00-1E40-B1DC-9B6D1E1DDD11}" type="presParOf" srcId="{6FBFC6E9-6B8A-7B4E-8915-A243E4FCEC92}" destId="{C0D53B1F-DACE-A449-ACD9-4205F61E29AA}" srcOrd="22" destOrd="0" presId="urn:microsoft.com/office/officeart/2005/8/layout/list1"/>
    <dgm:cxn modelId="{283F7D85-A45E-3C45-9072-B6AB9B7CB53B}" type="presParOf" srcId="{6FBFC6E9-6B8A-7B4E-8915-A243E4FCEC92}" destId="{BCC706F8-B487-3F4C-AC2B-E71DE48078F4}" srcOrd="23" destOrd="0" presId="urn:microsoft.com/office/officeart/2005/8/layout/list1"/>
    <dgm:cxn modelId="{8504307B-8B91-F749-A29A-19D6B5420585}" type="presParOf" srcId="{6FBFC6E9-6B8A-7B4E-8915-A243E4FCEC92}" destId="{4450CBB7-9747-BA4A-9CF8-E6A783B0B496}" srcOrd="24" destOrd="0" presId="urn:microsoft.com/office/officeart/2005/8/layout/list1"/>
    <dgm:cxn modelId="{13EDD5A9-70E0-4A4A-88A4-148B701C7D0A}" type="presParOf" srcId="{4450CBB7-9747-BA4A-9CF8-E6A783B0B496}" destId="{656A517E-C278-5B4B-BB84-EF144FAA0C60}" srcOrd="0" destOrd="0" presId="urn:microsoft.com/office/officeart/2005/8/layout/list1"/>
    <dgm:cxn modelId="{636443AA-C3B4-BF49-8A18-6F8412AFD91F}" type="presParOf" srcId="{4450CBB7-9747-BA4A-9CF8-E6A783B0B496}" destId="{0954098F-86D6-A642-936B-44E7DCE7EDC6}" srcOrd="1" destOrd="0" presId="urn:microsoft.com/office/officeart/2005/8/layout/list1"/>
    <dgm:cxn modelId="{4A877E60-CE93-6948-80BA-348F6D8AAE3F}" type="presParOf" srcId="{6FBFC6E9-6B8A-7B4E-8915-A243E4FCEC92}" destId="{8849B11D-81D8-ED44-99E2-1F0E3731202F}" srcOrd="25" destOrd="0" presId="urn:microsoft.com/office/officeart/2005/8/layout/list1"/>
    <dgm:cxn modelId="{D34FBAF6-52E5-D649-8DEB-B2305AAEEF7E}" type="presParOf" srcId="{6FBFC6E9-6B8A-7B4E-8915-A243E4FCEC92}" destId="{A6491FCC-835A-2F49-8776-09CD04A48EB1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0447FCF-6B44-F842-8DB1-EFB32B6A3D28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E992B13-DAAC-4C4E-A565-F869CDA704FB}">
      <dgm:prSet custT="1"/>
      <dgm:spPr/>
      <dgm:t>
        <a:bodyPr/>
        <a:lstStyle/>
        <a:p>
          <a:pPr rtl="0"/>
          <a:r>
            <a:rPr lang="es-ES" sz="1800" dirty="0" smtClean="0"/>
            <a:t>Pregrado de “calidad”: entre las 10 más selectivas y progresivamente organizado para ofrecer “formación superior”</a:t>
          </a:r>
          <a:endParaRPr lang="es-ES" sz="1800" dirty="0"/>
        </a:p>
      </dgm:t>
    </dgm:pt>
    <dgm:pt modelId="{CAC53EFC-DCE4-8C48-90D3-D94BC593257B}" type="parTrans" cxnId="{539E939B-853D-D548-8919-F6DAE3DD0426}">
      <dgm:prSet/>
      <dgm:spPr/>
      <dgm:t>
        <a:bodyPr/>
        <a:lstStyle/>
        <a:p>
          <a:endParaRPr lang="es-ES" sz="1800"/>
        </a:p>
      </dgm:t>
    </dgm:pt>
    <dgm:pt modelId="{12B31D03-E4AF-2146-8CE1-DF7E93DA6AF3}" type="sibTrans" cxnId="{539E939B-853D-D548-8919-F6DAE3DD0426}">
      <dgm:prSet/>
      <dgm:spPr/>
      <dgm:t>
        <a:bodyPr/>
        <a:lstStyle/>
        <a:p>
          <a:endParaRPr lang="es-ES" sz="1800"/>
        </a:p>
      </dgm:t>
    </dgm:pt>
    <dgm:pt modelId="{734EF1CD-3055-6E43-BBB2-7A9AF389E056}">
      <dgm:prSet custT="1"/>
      <dgm:spPr/>
      <dgm:t>
        <a:bodyPr/>
        <a:lstStyle/>
        <a:p>
          <a:pPr rtl="0"/>
          <a:r>
            <a:rPr lang="es-ES" sz="1800" dirty="0" smtClean="0"/>
            <a:t>Cuerpo académico de “calidad”: entre las 10 primeras en intensidad investigativa, con clima cultural-docente contribuyente a la formación superior </a:t>
          </a:r>
          <a:endParaRPr lang="es-ES" sz="1800" dirty="0"/>
        </a:p>
      </dgm:t>
    </dgm:pt>
    <dgm:pt modelId="{8213B153-2129-4747-A4A2-2FD443C0962C}" type="parTrans" cxnId="{89DF7F0A-6991-2040-BD16-FBF80850D72E}">
      <dgm:prSet/>
      <dgm:spPr/>
      <dgm:t>
        <a:bodyPr/>
        <a:lstStyle/>
        <a:p>
          <a:endParaRPr lang="es-ES" sz="1800"/>
        </a:p>
      </dgm:t>
    </dgm:pt>
    <dgm:pt modelId="{3B96B5D7-9F58-9547-BFC7-2CA7F6B6F246}" type="sibTrans" cxnId="{89DF7F0A-6991-2040-BD16-FBF80850D72E}">
      <dgm:prSet/>
      <dgm:spPr/>
      <dgm:t>
        <a:bodyPr/>
        <a:lstStyle/>
        <a:p>
          <a:endParaRPr lang="es-ES" sz="1800"/>
        </a:p>
      </dgm:t>
    </dgm:pt>
    <dgm:pt modelId="{C7224538-3E07-B64B-B2BF-CB42E81A740F}">
      <dgm:prSet custT="1"/>
      <dgm:spPr/>
      <dgm:t>
        <a:bodyPr/>
        <a:lstStyle/>
        <a:p>
          <a:pPr rtl="0"/>
          <a:r>
            <a:rPr lang="es-ES" sz="1800" smtClean="0"/>
            <a:t>Plataforma de posgrado variada: entre 10 con mayor porcentaje sobre matrícula total y con al menos 5 programas PhD</a:t>
          </a:r>
          <a:endParaRPr lang="es-ES" sz="1800"/>
        </a:p>
      </dgm:t>
    </dgm:pt>
    <dgm:pt modelId="{F8C41153-7CE9-E340-8B90-DDF8F746D2F1}" type="parTrans" cxnId="{81670276-8C7C-D240-8088-EB6CA147A290}">
      <dgm:prSet/>
      <dgm:spPr/>
      <dgm:t>
        <a:bodyPr/>
        <a:lstStyle/>
        <a:p>
          <a:endParaRPr lang="es-ES" sz="1800"/>
        </a:p>
      </dgm:t>
    </dgm:pt>
    <dgm:pt modelId="{1E1784B3-A21C-1345-8187-5E5EA3E460C9}" type="sibTrans" cxnId="{81670276-8C7C-D240-8088-EB6CA147A290}">
      <dgm:prSet/>
      <dgm:spPr/>
      <dgm:t>
        <a:bodyPr/>
        <a:lstStyle/>
        <a:p>
          <a:endParaRPr lang="es-ES" sz="1800"/>
        </a:p>
      </dgm:t>
    </dgm:pt>
    <dgm:pt modelId="{CC34CB9A-B475-BA4E-9454-D8974186E8D1}">
      <dgm:prSet custT="1"/>
      <dgm:spPr/>
      <dgm:t>
        <a:bodyPr/>
        <a:lstStyle/>
        <a:p>
          <a:pPr rtl="0"/>
          <a:r>
            <a:rPr lang="es-ES" sz="1800" smtClean="0"/>
            <a:t>Inserción laboral exitosa: empleabilidad, remuneración, trayectoria, visibilidad</a:t>
          </a:r>
          <a:endParaRPr lang="es-ES" sz="1800"/>
        </a:p>
      </dgm:t>
    </dgm:pt>
    <dgm:pt modelId="{F3C21EFE-559D-034B-B802-EA7B1696B8EF}" type="parTrans" cxnId="{3363B1E0-4545-BD4F-BDE8-BEDA188EB400}">
      <dgm:prSet/>
      <dgm:spPr/>
      <dgm:t>
        <a:bodyPr/>
        <a:lstStyle/>
        <a:p>
          <a:endParaRPr lang="es-ES" sz="1800"/>
        </a:p>
      </dgm:t>
    </dgm:pt>
    <dgm:pt modelId="{1D07EE77-6BDE-CF4F-BA7B-4A2D490FCC0A}" type="sibTrans" cxnId="{3363B1E0-4545-BD4F-BDE8-BEDA188EB400}">
      <dgm:prSet/>
      <dgm:spPr/>
      <dgm:t>
        <a:bodyPr/>
        <a:lstStyle/>
        <a:p>
          <a:endParaRPr lang="es-ES" sz="1800"/>
        </a:p>
      </dgm:t>
    </dgm:pt>
    <dgm:pt modelId="{B929DFEC-BBB1-6145-9149-250D130E479E}">
      <dgm:prSet custT="1"/>
      <dgm:spPr/>
      <dgm:t>
        <a:bodyPr/>
        <a:lstStyle/>
        <a:p>
          <a:pPr rtl="0"/>
          <a:r>
            <a:rPr lang="es-ES" sz="1800" smtClean="0"/>
            <a:t>Reconocimiento reputacional: entre 10 primeras en rankings nacionales</a:t>
          </a:r>
          <a:endParaRPr lang="es-ES" sz="1800"/>
        </a:p>
      </dgm:t>
    </dgm:pt>
    <dgm:pt modelId="{E5F40273-F517-0F45-BEE7-629787B0C77C}" type="parTrans" cxnId="{28765874-74CD-1549-808E-0DB88F069855}">
      <dgm:prSet/>
      <dgm:spPr/>
      <dgm:t>
        <a:bodyPr/>
        <a:lstStyle/>
        <a:p>
          <a:endParaRPr lang="es-ES" sz="1800"/>
        </a:p>
      </dgm:t>
    </dgm:pt>
    <dgm:pt modelId="{A5ADEFFB-FA7B-4B4A-B8BA-CEF1AB3AAE93}" type="sibTrans" cxnId="{28765874-74CD-1549-808E-0DB88F069855}">
      <dgm:prSet/>
      <dgm:spPr/>
      <dgm:t>
        <a:bodyPr/>
        <a:lstStyle/>
        <a:p>
          <a:endParaRPr lang="es-ES" sz="1800"/>
        </a:p>
      </dgm:t>
    </dgm:pt>
    <dgm:pt modelId="{017E45AF-CDFC-B144-A094-5EDB22971C52}">
      <dgm:prSet custT="1"/>
      <dgm:spPr/>
      <dgm:t>
        <a:bodyPr/>
        <a:lstStyle/>
        <a:p>
          <a:pPr rtl="0"/>
          <a:r>
            <a:rPr lang="es-ES" sz="1800" smtClean="0"/>
            <a:t>Status de acreditación conforme con anteriores características</a:t>
          </a:r>
          <a:endParaRPr lang="es-ES" sz="1800"/>
        </a:p>
      </dgm:t>
    </dgm:pt>
    <dgm:pt modelId="{7869DDC4-2B36-8F47-8072-7C31F8290184}" type="parTrans" cxnId="{F6321CDC-9339-A944-83F9-4CB41B3E2009}">
      <dgm:prSet/>
      <dgm:spPr/>
      <dgm:t>
        <a:bodyPr/>
        <a:lstStyle/>
        <a:p>
          <a:endParaRPr lang="es-ES" sz="1800"/>
        </a:p>
      </dgm:t>
    </dgm:pt>
    <dgm:pt modelId="{1AF10D21-DFC2-1141-AF3C-B25C42DF2E7F}" type="sibTrans" cxnId="{F6321CDC-9339-A944-83F9-4CB41B3E2009}">
      <dgm:prSet/>
      <dgm:spPr/>
      <dgm:t>
        <a:bodyPr/>
        <a:lstStyle/>
        <a:p>
          <a:endParaRPr lang="es-ES" sz="1800"/>
        </a:p>
      </dgm:t>
    </dgm:pt>
    <dgm:pt modelId="{78F2D78F-D744-554B-BE87-5E23874DAEBB}">
      <dgm:prSet custT="1"/>
      <dgm:spPr/>
      <dgm:t>
        <a:bodyPr/>
        <a:lstStyle/>
        <a:p>
          <a:pPr rtl="0"/>
          <a:r>
            <a:rPr lang="es-ES" sz="1800" smtClean="0"/>
            <a:t>Presencia “con marca” en la esfera pública</a:t>
          </a:r>
          <a:endParaRPr lang="es-ES" sz="1800"/>
        </a:p>
      </dgm:t>
    </dgm:pt>
    <dgm:pt modelId="{7ACCF1D9-E601-9A4F-BF16-C3114097C06B}" type="parTrans" cxnId="{135FDDBC-B037-984D-90AE-D6009A452A0D}">
      <dgm:prSet/>
      <dgm:spPr/>
      <dgm:t>
        <a:bodyPr/>
        <a:lstStyle/>
        <a:p>
          <a:endParaRPr lang="es-ES" sz="1800"/>
        </a:p>
      </dgm:t>
    </dgm:pt>
    <dgm:pt modelId="{C5B7EA45-77E7-1F42-BE8B-131B504AB87E}" type="sibTrans" cxnId="{135FDDBC-B037-984D-90AE-D6009A452A0D}">
      <dgm:prSet/>
      <dgm:spPr/>
      <dgm:t>
        <a:bodyPr/>
        <a:lstStyle/>
        <a:p>
          <a:endParaRPr lang="es-ES" sz="1800"/>
        </a:p>
      </dgm:t>
    </dgm:pt>
    <dgm:pt modelId="{C371A02A-86AE-BA47-BDB5-187EE202C807}">
      <dgm:prSet custT="1"/>
      <dgm:spPr/>
      <dgm:t>
        <a:bodyPr/>
        <a:lstStyle/>
        <a:p>
          <a:pPr rtl="0"/>
          <a:r>
            <a:rPr lang="es-ES" sz="1800" smtClean="0"/>
            <a:t>Progresiva internacionalización </a:t>
          </a:r>
          <a:endParaRPr lang="es-ES" sz="1800"/>
        </a:p>
      </dgm:t>
    </dgm:pt>
    <dgm:pt modelId="{5787AE6D-A288-4940-A08A-CF1A609CD5BA}" type="parTrans" cxnId="{742CCDCF-7DC8-8040-9DD1-AE6108D6A572}">
      <dgm:prSet/>
      <dgm:spPr/>
      <dgm:t>
        <a:bodyPr/>
        <a:lstStyle/>
        <a:p>
          <a:endParaRPr lang="es-ES" sz="1800"/>
        </a:p>
      </dgm:t>
    </dgm:pt>
    <dgm:pt modelId="{EEF98C3E-0577-7F44-82B1-87CDD0B6D063}" type="sibTrans" cxnId="{742CCDCF-7DC8-8040-9DD1-AE6108D6A572}">
      <dgm:prSet/>
      <dgm:spPr/>
      <dgm:t>
        <a:bodyPr/>
        <a:lstStyle/>
        <a:p>
          <a:endParaRPr lang="es-ES" sz="1800"/>
        </a:p>
      </dgm:t>
    </dgm:pt>
    <dgm:pt modelId="{D66D2846-8521-8747-BAAF-03DF31A8FC57}" type="pres">
      <dgm:prSet presAssocID="{F0447FCF-6B44-F842-8DB1-EFB32B6A3D28}" presName="linear" presStyleCnt="0">
        <dgm:presLayoutVars>
          <dgm:animLvl val="lvl"/>
          <dgm:resizeHandles val="exact"/>
        </dgm:presLayoutVars>
      </dgm:prSet>
      <dgm:spPr/>
    </dgm:pt>
    <dgm:pt modelId="{F0CF2858-9CAD-634E-90CB-18C30E424612}" type="pres">
      <dgm:prSet presAssocID="{FE992B13-DAAC-4C4E-A565-F869CDA704FB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2FEE466B-EB24-CA44-929A-6E61ABC2A913}" type="pres">
      <dgm:prSet presAssocID="{12B31D03-E4AF-2146-8CE1-DF7E93DA6AF3}" presName="spacer" presStyleCnt="0"/>
      <dgm:spPr/>
    </dgm:pt>
    <dgm:pt modelId="{157C4637-8E5E-FA44-BFDB-72187A0CE6AE}" type="pres">
      <dgm:prSet presAssocID="{734EF1CD-3055-6E43-BBB2-7A9AF389E056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0B933DF-EDB2-4F47-848A-293893B2062C}" type="pres">
      <dgm:prSet presAssocID="{3B96B5D7-9F58-9547-BFC7-2CA7F6B6F246}" presName="spacer" presStyleCnt="0"/>
      <dgm:spPr/>
    </dgm:pt>
    <dgm:pt modelId="{797D6E3E-D6D8-B546-84C6-779E7D91E629}" type="pres">
      <dgm:prSet presAssocID="{C7224538-3E07-B64B-B2BF-CB42E81A740F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846D38DF-3AE4-EE43-9703-7791C13F4049}" type="pres">
      <dgm:prSet presAssocID="{1E1784B3-A21C-1345-8187-5E5EA3E460C9}" presName="spacer" presStyleCnt="0"/>
      <dgm:spPr/>
    </dgm:pt>
    <dgm:pt modelId="{C031F9BC-E5E5-B54B-B085-D031BBE7F6E5}" type="pres">
      <dgm:prSet presAssocID="{CC34CB9A-B475-BA4E-9454-D8974186E8D1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9178A672-4092-EC47-A6EF-103A621749F9}" type="pres">
      <dgm:prSet presAssocID="{1D07EE77-6BDE-CF4F-BA7B-4A2D490FCC0A}" presName="spacer" presStyleCnt="0"/>
      <dgm:spPr/>
    </dgm:pt>
    <dgm:pt modelId="{42604D0F-4B87-B14A-8D41-072024168E52}" type="pres">
      <dgm:prSet presAssocID="{B929DFEC-BBB1-6145-9149-250D130E479E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8F263321-6BE1-3947-BE57-DD9A38AF9F07}" type="pres">
      <dgm:prSet presAssocID="{A5ADEFFB-FA7B-4B4A-B8BA-CEF1AB3AAE93}" presName="spacer" presStyleCnt="0"/>
      <dgm:spPr/>
    </dgm:pt>
    <dgm:pt modelId="{323B32D2-84D4-FC4B-9399-8BBC712CEDBB}" type="pres">
      <dgm:prSet presAssocID="{017E45AF-CDFC-B144-A094-5EDB22971C52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9BFEF78B-34AA-284B-B895-D80074A92B7E}" type="pres">
      <dgm:prSet presAssocID="{1AF10D21-DFC2-1141-AF3C-B25C42DF2E7F}" presName="spacer" presStyleCnt="0"/>
      <dgm:spPr/>
    </dgm:pt>
    <dgm:pt modelId="{20121365-D699-8543-85E2-0AD44306C325}" type="pres">
      <dgm:prSet presAssocID="{78F2D78F-D744-554B-BE87-5E23874DAEBB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B04EC1F5-4E64-964E-9274-FFA8EE2B8382}" type="pres">
      <dgm:prSet presAssocID="{C5B7EA45-77E7-1F42-BE8B-131B504AB87E}" presName="spacer" presStyleCnt="0"/>
      <dgm:spPr/>
    </dgm:pt>
    <dgm:pt modelId="{B422304F-CDEE-6348-A268-49F9B1BBBA70}" type="pres">
      <dgm:prSet presAssocID="{C371A02A-86AE-BA47-BDB5-187EE202C807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8ED5EEC9-C770-574F-84D9-F1C691AFA9E8}" type="presOf" srcId="{B929DFEC-BBB1-6145-9149-250D130E479E}" destId="{42604D0F-4B87-B14A-8D41-072024168E52}" srcOrd="0" destOrd="0" presId="urn:microsoft.com/office/officeart/2005/8/layout/vList2"/>
    <dgm:cxn modelId="{539E939B-853D-D548-8919-F6DAE3DD0426}" srcId="{F0447FCF-6B44-F842-8DB1-EFB32B6A3D28}" destId="{FE992B13-DAAC-4C4E-A565-F869CDA704FB}" srcOrd="0" destOrd="0" parTransId="{CAC53EFC-DCE4-8C48-90D3-D94BC593257B}" sibTransId="{12B31D03-E4AF-2146-8CE1-DF7E93DA6AF3}"/>
    <dgm:cxn modelId="{55FAEAED-35A5-8245-A69A-5CC1763946EE}" type="presOf" srcId="{FE992B13-DAAC-4C4E-A565-F869CDA704FB}" destId="{F0CF2858-9CAD-634E-90CB-18C30E424612}" srcOrd="0" destOrd="0" presId="urn:microsoft.com/office/officeart/2005/8/layout/vList2"/>
    <dgm:cxn modelId="{28765874-74CD-1549-808E-0DB88F069855}" srcId="{F0447FCF-6B44-F842-8DB1-EFB32B6A3D28}" destId="{B929DFEC-BBB1-6145-9149-250D130E479E}" srcOrd="4" destOrd="0" parTransId="{E5F40273-F517-0F45-BEE7-629787B0C77C}" sibTransId="{A5ADEFFB-FA7B-4B4A-B8BA-CEF1AB3AAE93}"/>
    <dgm:cxn modelId="{81670276-8C7C-D240-8088-EB6CA147A290}" srcId="{F0447FCF-6B44-F842-8DB1-EFB32B6A3D28}" destId="{C7224538-3E07-B64B-B2BF-CB42E81A740F}" srcOrd="2" destOrd="0" parTransId="{F8C41153-7CE9-E340-8B90-DDF8F746D2F1}" sibTransId="{1E1784B3-A21C-1345-8187-5E5EA3E460C9}"/>
    <dgm:cxn modelId="{81C52142-0107-B145-B3EC-A3552D85E4AA}" type="presOf" srcId="{734EF1CD-3055-6E43-BBB2-7A9AF389E056}" destId="{157C4637-8E5E-FA44-BFDB-72187A0CE6AE}" srcOrd="0" destOrd="0" presId="urn:microsoft.com/office/officeart/2005/8/layout/vList2"/>
    <dgm:cxn modelId="{9FBC5E4F-3288-3648-BA6C-FFFF3D0B5606}" type="presOf" srcId="{017E45AF-CDFC-B144-A094-5EDB22971C52}" destId="{323B32D2-84D4-FC4B-9399-8BBC712CEDBB}" srcOrd="0" destOrd="0" presId="urn:microsoft.com/office/officeart/2005/8/layout/vList2"/>
    <dgm:cxn modelId="{135FDDBC-B037-984D-90AE-D6009A452A0D}" srcId="{F0447FCF-6B44-F842-8DB1-EFB32B6A3D28}" destId="{78F2D78F-D744-554B-BE87-5E23874DAEBB}" srcOrd="6" destOrd="0" parTransId="{7ACCF1D9-E601-9A4F-BF16-C3114097C06B}" sibTransId="{C5B7EA45-77E7-1F42-BE8B-131B504AB87E}"/>
    <dgm:cxn modelId="{89DF7F0A-6991-2040-BD16-FBF80850D72E}" srcId="{F0447FCF-6B44-F842-8DB1-EFB32B6A3D28}" destId="{734EF1CD-3055-6E43-BBB2-7A9AF389E056}" srcOrd="1" destOrd="0" parTransId="{8213B153-2129-4747-A4A2-2FD443C0962C}" sibTransId="{3B96B5D7-9F58-9547-BFC7-2CA7F6B6F246}"/>
    <dgm:cxn modelId="{BBF9B6F4-B1ED-984F-A25C-508E5863A534}" type="presOf" srcId="{CC34CB9A-B475-BA4E-9454-D8974186E8D1}" destId="{C031F9BC-E5E5-B54B-B085-D031BBE7F6E5}" srcOrd="0" destOrd="0" presId="urn:microsoft.com/office/officeart/2005/8/layout/vList2"/>
    <dgm:cxn modelId="{F6321CDC-9339-A944-83F9-4CB41B3E2009}" srcId="{F0447FCF-6B44-F842-8DB1-EFB32B6A3D28}" destId="{017E45AF-CDFC-B144-A094-5EDB22971C52}" srcOrd="5" destOrd="0" parTransId="{7869DDC4-2B36-8F47-8072-7C31F8290184}" sibTransId="{1AF10D21-DFC2-1141-AF3C-B25C42DF2E7F}"/>
    <dgm:cxn modelId="{3363B1E0-4545-BD4F-BDE8-BEDA188EB400}" srcId="{F0447FCF-6B44-F842-8DB1-EFB32B6A3D28}" destId="{CC34CB9A-B475-BA4E-9454-D8974186E8D1}" srcOrd="3" destOrd="0" parTransId="{F3C21EFE-559D-034B-B802-EA7B1696B8EF}" sibTransId="{1D07EE77-6BDE-CF4F-BA7B-4A2D490FCC0A}"/>
    <dgm:cxn modelId="{C6A06D76-F559-D64D-A3EB-D0E44076389B}" type="presOf" srcId="{F0447FCF-6B44-F842-8DB1-EFB32B6A3D28}" destId="{D66D2846-8521-8747-BAAF-03DF31A8FC57}" srcOrd="0" destOrd="0" presId="urn:microsoft.com/office/officeart/2005/8/layout/vList2"/>
    <dgm:cxn modelId="{742CCDCF-7DC8-8040-9DD1-AE6108D6A572}" srcId="{F0447FCF-6B44-F842-8DB1-EFB32B6A3D28}" destId="{C371A02A-86AE-BA47-BDB5-187EE202C807}" srcOrd="7" destOrd="0" parTransId="{5787AE6D-A288-4940-A08A-CF1A609CD5BA}" sibTransId="{EEF98C3E-0577-7F44-82B1-87CDD0B6D063}"/>
    <dgm:cxn modelId="{5FAE2889-5D5A-3D46-ABCB-FBD739AF80AC}" type="presOf" srcId="{C7224538-3E07-B64B-B2BF-CB42E81A740F}" destId="{797D6E3E-D6D8-B546-84C6-779E7D91E629}" srcOrd="0" destOrd="0" presId="urn:microsoft.com/office/officeart/2005/8/layout/vList2"/>
    <dgm:cxn modelId="{A49D54CA-90A3-E447-85AC-58286E2FD2B7}" type="presOf" srcId="{78F2D78F-D744-554B-BE87-5E23874DAEBB}" destId="{20121365-D699-8543-85E2-0AD44306C325}" srcOrd="0" destOrd="0" presId="urn:microsoft.com/office/officeart/2005/8/layout/vList2"/>
    <dgm:cxn modelId="{E62D487E-0440-D940-B7F8-00AB59B4AA8C}" type="presOf" srcId="{C371A02A-86AE-BA47-BDB5-187EE202C807}" destId="{B422304F-CDEE-6348-A268-49F9B1BBBA70}" srcOrd="0" destOrd="0" presId="urn:microsoft.com/office/officeart/2005/8/layout/vList2"/>
    <dgm:cxn modelId="{057B0DEC-5119-F24F-AD25-D4D6B57FA55B}" type="presParOf" srcId="{D66D2846-8521-8747-BAAF-03DF31A8FC57}" destId="{F0CF2858-9CAD-634E-90CB-18C30E424612}" srcOrd="0" destOrd="0" presId="urn:microsoft.com/office/officeart/2005/8/layout/vList2"/>
    <dgm:cxn modelId="{38A70743-AD06-2E48-8B3C-F0F227998E71}" type="presParOf" srcId="{D66D2846-8521-8747-BAAF-03DF31A8FC57}" destId="{2FEE466B-EB24-CA44-929A-6E61ABC2A913}" srcOrd="1" destOrd="0" presId="urn:microsoft.com/office/officeart/2005/8/layout/vList2"/>
    <dgm:cxn modelId="{8C905123-423B-2446-B5BF-697F72EB9AD1}" type="presParOf" srcId="{D66D2846-8521-8747-BAAF-03DF31A8FC57}" destId="{157C4637-8E5E-FA44-BFDB-72187A0CE6AE}" srcOrd="2" destOrd="0" presId="urn:microsoft.com/office/officeart/2005/8/layout/vList2"/>
    <dgm:cxn modelId="{C11E9FCE-43B8-AC45-9A55-8FFC3E6947A5}" type="presParOf" srcId="{D66D2846-8521-8747-BAAF-03DF31A8FC57}" destId="{90B933DF-EDB2-4F47-848A-293893B2062C}" srcOrd="3" destOrd="0" presId="urn:microsoft.com/office/officeart/2005/8/layout/vList2"/>
    <dgm:cxn modelId="{0D142CE0-6B3E-0E41-8DC2-A58BC21D6E4A}" type="presParOf" srcId="{D66D2846-8521-8747-BAAF-03DF31A8FC57}" destId="{797D6E3E-D6D8-B546-84C6-779E7D91E629}" srcOrd="4" destOrd="0" presId="urn:microsoft.com/office/officeart/2005/8/layout/vList2"/>
    <dgm:cxn modelId="{9EA614B2-8283-A54F-8F75-54F9A712BF62}" type="presParOf" srcId="{D66D2846-8521-8747-BAAF-03DF31A8FC57}" destId="{846D38DF-3AE4-EE43-9703-7791C13F4049}" srcOrd="5" destOrd="0" presId="urn:microsoft.com/office/officeart/2005/8/layout/vList2"/>
    <dgm:cxn modelId="{A4E027E0-C779-584C-A0F7-BD619EBC1026}" type="presParOf" srcId="{D66D2846-8521-8747-BAAF-03DF31A8FC57}" destId="{C031F9BC-E5E5-B54B-B085-D031BBE7F6E5}" srcOrd="6" destOrd="0" presId="urn:microsoft.com/office/officeart/2005/8/layout/vList2"/>
    <dgm:cxn modelId="{946082A2-B3EF-D245-B76C-FF862F0036E1}" type="presParOf" srcId="{D66D2846-8521-8747-BAAF-03DF31A8FC57}" destId="{9178A672-4092-EC47-A6EF-103A621749F9}" srcOrd="7" destOrd="0" presId="urn:microsoft.com/office/officeart/2005/8/layout/vList2"/>
    <dgm:cxn modelId="{B7B20F75-35DA-2B49-96DE-721CBD321971}" type="presParOf" srcId="{D66D2846-8521-8747-BAAF-03DF31A8FC57}" destId="{42604D0F-4B87-B14A-8D41-072024168E52}" srcOrd="8" destOrd="0" presId="urn:microsoft.com/office/officeart/2005/8/layout/vList2"/>
    <dgm:cxn modelId="{94BAFEE6-D87D-F847-900A-171CC338B490}" type="presParOf" srcId="{D66D2846-8521-8747-BAAF-03DF31A8FC57}" destId="{8F263321-6BE1-3947-BE57-DD9A38AF9F07}" srcOrd="9" destOrd="0" presId="urn:microsoft.com/office/officeart/2005/8/layout/vList2"/>
    <dgm:cxn modelId="{DF2121F1-BBC8-B94D-A135-C483B6FF860E}" type="presParOf" srcId="{D66D2846-8521-8747-BAAF-03DF31A8FC57}" destId="{323B32D2-84D4-FC4B-9399-8BBC712CEDBB}" srcOrd="10" destOrd="0" presId="urn:microsoft.com/office/officeart/2005/8/layout/vList2"/>
    <dgm:cxn modelId="{58BB8D3F-9E80-9B42-B786-9ECD2CEC9BF1}" type="presParOf" srcId="{D66D2846-8521-8747-BAAF-03DF31A8FC57}" destId="{9BFEF78B-34AA-284B-B895-D80074A92B7E}" srcOrd="11" destOrd="0" presId="urn:microsoft.com/office/officeart/2005/8/layout/vList2"/>
    <dgm:cxn modelId="{A643BC2E-18F1-D044-B394-14590A77E6B0}" type="presParOf" srcId="{D66D2846-8521-8747-BAAF-03DF31A8FC57}" destId="{20121365-D699-8543-85E2-0AD44306C325}" srcOrd="12" destOrd="0" presId="urn:microsoft.com/office/officeart/2005/8/layout/vList2"/>
    <dgm:cxn modelId="{A06E557F-0BD9-F64E-8C1D-D2393172B858}" type="presParOf" srcId="{D66D2846-8521-8747-BAAF-03DF31A8FC57}" destId="{B04EC1F5-4E64-964E-9274-FFA8EE2B8382}" srcOrd="13" destOrd="0" presId="urn:microsoft.com/office/officeart/2005/8/layout/vList2"/>
    <dgm:cxn modelId="{A9303FB1-29AF-1B4A-8DAA-2D3DAEC2D8DC}" type="presParOf" srcId="{D66D2846-8521-8747-BAAF-03DF31A8FC57}" destId="{B422304F-CDEE-6348-A268-49F9B1BBBA70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24D364-A841-1349-8A66-42F73DB75107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0A7F199-4929-EE45-8B6E-BD22B6D8BBF5}">
      <dgm:prSet phldrT="[Texto]"/>
      <dgm:spPr/>
      <dgm:t>
        <a:bodyPr/>
        <a:lstStyle/>
        <a:p>
          <a:r>
            <a:rPr lang="es-ES" dirty="0" smtClean="0"/>
            <a:t>1. Desarrollo simult</a:t>
          </a:r>
          <a:r>
            <a:rPr lang="es-ES" dirty="0" smtClean="0"/>
            <a:t>áneo de un pregrado de “formación superior” y posgrado variado</a:t>
          </a:r>
          <a:endParaRPr lang="es-ES" dirty="0"/>
        </a:p>
      </dgm:t>
    </dgm:pt>
    <dgm:pt modelId="{EE6683C9-86C5-2549-A61C-48D5319215D1}" type="parTrans" cxnId="{B9932F0E-2B91-6545-AFF1-A9A66EDB9219}">
      <dgm:prSet/>
      <dgm:spPr/>
      <dgm:t>
        <a:bodyPr/>
        <a:lstStyle/>
        <a:p>
          <a:endParaRPr lang="es-ES"/>
        </a:p>
      </dgm:t>
    </dgm:pt>
    <dgm:pt modelId="{E52FD94B-5482-184C-A989-B1D4A042D78C}" type="sibTrans" cxnId="{B9932F0E-2B91-6545-AFF1-A9A66EDB9219}">
      <dgm:prSet/>
      <dgm:spPr/>
      <dgm:t>
        <a:bodyPr/>
        <a:lstStyle/>
        <a:p>
          <a:endParaRPr lang="es-ES"/>
        </a:p>
      </dgm:t>
    </dgm:pt>
    <dgm:pt modelId="{D41C6498-90DA-2B42-985D-1DCB1D8FDE7E}">
      <dgm:prSet phldrT="[Texto]"/>
      <dgm:spPr/>
      <dgm:t>
        <a:bodyPr/>
        <a:lstStyle/>
        <a:p>
          <a:r>
            <a:rPr lang="es-ES" dirty="0" smtClean="0"/>
            <a:t>Maestr</a:t>
          </a:r>
          <a:r>
            <a:rPr lang="es-ES" dirty="0" smtClean="0"/>
            <a:t>ías profesionales y académicas</a:t>
          </a:r>
          <a:endParaRPr lang="es-ES" dirty="0"/>
        </a:p>
      </dgm:t>
    </dgm:pt>
    <dgm:pt modelId="{C43E35DB-F7DF-0243-9F84-208439157C7E}" type="parTrans" cxnId="{ED80275F-C540-664B-8BCF-13753AEE240B}">
      <dgm:prSet/>
      <dgm:spPr/>
      <dgm:t>
        <a:bodyPr/>
        <a:lstStyle/>
        <a:p>
          <a:endParaRPr lang="es-ES"/>
        </a:p>
      </dgm:t>
    </dgm:pt>
    <dgm:pt modelId="{99FE91CA-A54C-EF41-919E-36F9D7DC9672}" type="sibTrans" cxnId="{ED80275F-C540-664B-8BCF-13753AEE240B}">
      <dgm:prSet/>
      <dgm:spPr/>
      <dgm:t>
        <a:bodyPr/>
        <a:lstStyle/>
        <a:p>
          <a:endParaRPr lang="es-ES"/>
        </a:p>
      </dgm:t>
    </dgm:pt>
    <dgm:pt modelId="{2E0EEC24-5E31-954F-9374-473800C9BFF9}">
      <dgm:prSet phldrT="[Texto]"/>
      <dgm:spPr/>
      <dgm:t>
        <a:bodyPr/>
        <a:lstStyle/>
        <a:p>
          <a:r>
            <a:rPr lang="es-ES" dirty="0" smtClean="0"/>
            <a:t>2. Plataforma de investigaci</a:t>
          </a:r>
          <a:r>
            <a:rPr lang="es-ES" dirty="0" smtClean="0"/>
            <a:t>ón más profunda y diversificada, con alta productividad </a:t>
          </a:r>
          <a:endParaRPr lang="es-ES" dirty="0"/>
        </a:p>
      </dgm:t>
    </dgm:pt>
    <dgm:pt modelId="{6A210D0A-85A7-264A-AC4F-F8308B6601C8}" type="parTrans" cxnId="{031BE94D-24FD-DA47-97D5-2F803CAED9E3}">
      <dgm:prSet/>
      <dgm:spPr/>
      <dgm:t>
        <a:bodyPr/>
        <a:lstStyle/>
        <a:p>
          <a:endParaRPr lang="es-ES"/>
        </a:p>
      </dgm:t>
    </dgm:pt>
    <dgm:pt modelId="{ABA7C46A-C439-1141-93BB-7CFB4AF00820}" type="sibTrans" cxnId="{031BE94D-24FD-DA47-97D5-2F803CAED9E3}">
      <dgm:prSet/>
      <dgm:spPr/>
      <dgm:t>
        <a:bodyPr/>
        <a:lstStyle/>
        <a:p>
          <a:endParaRPr lang="es-ES"/>
        </a:p>
      </dgm:t>
    </dgm:pt>
    <dgm:pt modelId="{DB8305C6-0072-7948-9B92-E1A9438FB592}">
      <dgm:prSet phldrT="[Texto]"/>
      <dgm:spPr/>
      <dgm:t>
        <a:bodyPr/>
        <a:lstStyle/>
        <a:p>
          <a:r>
            <a:rPr lang="es-ES" dirty="0" smtClean="0"/>
            <a:t>Implica doblar la producci</a:t>
          </a:r>
          <a:r>
            <a:rPr lang="es-ES" dirty="0" smtClean="0"/>
            <a:t>ón de 2006-10 en 2011-15</a:t>
          </a:r>
          <a:endParaRPr lang="es-ES" dirty="0"/>
        </a:p>
      </dgm:t>
    </dgm:pt>
    <dgm:pt modelId="{186F0040-B3E4-D947-AAED-42D09B0A3E73}" type="parTrans" cxnId="{8A7568F9-71B4-3941-B557-2CA1A0D87D32}">
      <dgm:prSet/>
      <dgm:spPr/>
      <dgm:t>
        <a:bodyPr/>
        <a:lstStyle/>
        <a:p>
          <a:endParaRPr lang="es-ES"/>
        </a:p>
      </dgm:t>
    </dgm:pt>
    <dgm:pt modelId="{8823A8EA-2E9E-4542-A327-6981FEA9E69B}" type="sibTrans" cxnId="{8A7568F9-71B4-3941-B557-2CA1A0D87D32}">
      <dgm:prSet/>
      <dgm:spPr/>
      <dgm:t>
        <a:bodyPr/>
        <a:lstStyle/>
        <a:p>
          <a:endParaRPr lang="es-ES"/>
        </a:p>
      </dgm:t>
    </dgm:pt>
    <dgm:pt modelId="{738603FF-3EDD-BD41-9ABD-8C731CF9664F}">
      <dgm:prSet phldrT="[Texto]"/>
      <dgm:spPr/>
      <dgm:t>
        <a:bodyPr/>
        <a:lstStyle/>
        <a:p>
          <a:r>
            <a:rPr lang="es-ES" dirty="0" smtClean="0"/>
            <a:t>Doctorados </a:t>
          </a:r>
          <a:endParaRPr lang="es-ES" dirty="0"/>
        </a:p>
      </dgm:t>
    </dgm:pt>
    <dgm:pt modelId="{C293518E-4515-2F40-A02F-1F80F5C7EB89}" type="parTrans" cxnId="{52C03354-BBA8-894D-806B-A9ED1FC0EEA7}">
      <dgm:prSet/>
      <dgm:spPr/>
      <dgm:t>
        <a:bodyPr/>
        <a:lstStyle/>
        <a:p>
          <a:endParaRPr lang="es-ES"/>
        </a:p>
      </dgm:t>
    </dgm:pt>
    <dgm:pt modelId="{80D9103E-B72C-FB45-8DD6-5BD363C7261B}" type="sibTrans" cxnId="{52C03354-BBA8-894D-806B-A9ED1FC0EEA7}">
      <dgm:prSet/>
      <dgm:spPr/>
      <dgm:t>
        <a:bodyPr/>
        <a:lstStyle/>
        <a:p>
          <a:endParaRPr lang="es-ES"/>
        </a:p>
      </dgm:t>
    </dgm:pt>
    <dgm:pt modelId="{D9952651-EA30-D445-BEF3-EB21316055BB}">
      <dgm:prSet phldrT="[Texto]"/>
      <dgm:spPr/>
      <dgm:t>
        <a:bodyPr/>
        <a:lstStyle/>
        <a:p>
          <a:r>
            <a:rPr lang="es-ES" dirty="0" smtClean="0"/>
            <a:t>Diplomados</a:t>
          </a:r>
          <a:endParaRPr lang="es-ES" dirty="0"/>
        </a:p>
      </dgm:t>
    </dgm:pt>
    <dgm:pt modelId="{B393D815-B861-7443-9347-C4F8991CB197}" type="parTrans" cxnId="{743F26D3-AF96-434C-BDA4-BD93CDC74E5A}">
      <dgm:prSet/>
      <dgm:spPr/>
      <dgm:t>
        <a:bodyPr/>
        <a:lstStyle/>
        <a:p>
          <a:endParaRPr lang="es-ES"/>
        </a:p>
      </dgm:t>
    </dgm:pt>
    <dgm:pt modelId="{617A6042-1A49-CF48-9E3E-192B934BAF32}" type="sibTrans" cxnId="{743F26D3-AF96-434C-BDA4-BD93CDC74E5A}">
      <dgm:prSet/>
      <dgm:spPr/>
      <dgm:t>
        <a:bodyPr/>
        <a:lstStyle/>
        <a:p>
          <a:endParaRPr lang="es-ES"/>
        </a:p>
      </dgm:t>
    </dgm:pt>
    <dgm:pt modelId="{E2E78B9F-4A80-244B-80E2-4E6808CC19F2}">
      <dgm:prSet phldrT="[Texto]"/>
      <dgm:spPr/>
      <dgm:t>
        <a:bodyPr/>
        <a:lstStyle/>
        <a:p>
          <a:r>
            <a:rPr lang="es-ES" dirty="0" smtClean="0"/>
            <a:t>Certificaci</a:t>
          </a:r>
          <a:r>
            <a:rPr lang="es-ES" dirty="0" smtClean="0"/>
            <a:t>ó</a:t>
          </a:r>
          <a:r>
            <a:rPr lang="es-ES" dirty="0" smtClean="0"/>
            <a:t>n del aprendizaje a lo largo de la vida</a:t>
          </a:r>
          <a:endParaRPr lang="es-ES" dirty="0"/>
        </a:p>
      </dgm:t>
    </dgm:pt>
    <dgm:pt modelId="{B9E43CDD-80EC-684C-A4B0-4492E273B118}" type="parTrans" cxnId="{6FD0395E-8EB9-A744-9E50-EA530B3C2B96}">
      <dgm:prSet/>
      <dgm:spPr/>
      <dgm:t>
        <a:bodyPr/>
        <a:lstStyle/>
        <a:p>
          <a:endParaRPr lang="es-ES"/>
        </a:p>
      </dgm:t>
    </dgm:pt>
    <dgm:pt modelId="{6C7CACDF-0CE4-5641-A27C-A946E4024A27}" type="sibTrans" cxnId="{6FD0395E-8EB9-A744-9E50-EA530B3C2B96}">
      <dgm:prSet/>
      <dgm:spPr/>
      <dgm:t>
        <a:bodyPr/>
        <a:lstStyle/>
        <a:p>
          <a:endParaRPr lang="es-ES"/>
        </a:p>
      </dgm:t>
    </dgm:pt>
    <dgm:pt modelId="{BA142071-3DB5-5142-92B6-1AE5F6B0CAAD}">
      <dgm:prSet phldrT="[Texto]"/>
      <dgm:spPr/>
      <dgm:t>
        <a:bodyPr/>
        <a:lstStyle/>
        <a:p>
          <a:r>
            <a:rPr lang="es-ES" dirty="0" smtClean="0"/>
            <a:t>Con riesgo de productivismo/</a:t>
          </a:r>
          <a:r>
            <a:rPr lang="es-ES" dirty="0" err="1" smtClean="0"/>
            <a:t>talylorismo</a:t>
          </a:r>
          <a:r>
            <a:rPr lang="es-ES" dirty="0" smtClean="0"/>
            <a:t> acad</a:t>
          </a:r>
          <a:r>
            <a:rPr lang="es-ES" dirty="0" smtClean="0"/>
            <a:t>émico y tensiones con desarrollo esperado de la docencia</a:t>
          </a:r>
          <a:endParaRPr lang="es-ES" dirty="0"/>
        </a:p>
      </dgm:t>
    </dgm:pt>
    <dgm:pt modelId="{5F71599B-79AE-DC46-94C6-D793335F9893}" type="parTrans" cxnId="{42CC39A4-5DDB-E94D-BBD5-4133D811E58A}">
      <dgm:prSet/>
      <dgm:spPr/>
      <dgm:t>
        <a:bodyPr/>
        <a:lstStyle/>
        <a:p>
          <a:endParaRPr lang="es-ES"/>
        </a:p>
      </dgm:t>
    </dgm:pt>
    <dgm:pt modelId="{3664669D-8475-F245-A749-7EE77DA534EA}" type="sibTrans" cxnId="{42CC39A4-5DDB-E94D-BBD5-4133D811E58A}">
      <dgm:prSet/>
      <dgm:spPr/>
      <dgm:t>
        <a:bodyPr/>
        <a:lstStyle/>
        <a:p>
          <a:endParaRPr lang="es-ES"/>
        </a:p>
      </dgm:t>
    </dgm:pt>
    <dgm:pt modelId="{BD72AC3F-36F5-EE42-953F-7090A2CC426D}">
      <dgm:prSet phldrT="[Texto]"/>
      <dgm:spPr/>
      <dgm:t>
        <a:bodyPr/>
        <a:lstStyle/>
        <a:p>
          <a:r>
            <a:rPr lang="es-ES" dirty="0" smtClean="0"/>
            <a:t>Pero sin contar con </a:t>
          </a:r>
          <a:r>
            <a:rPr lang="es-ES" dirty="0" smtClean="0"/>
            <a:t>área ciencias básicas y </a:t>
          </a:r>
          <a:r>
            <a:rPr lang="es-ES" dirty="0" smtClean="0"/>
            <a:t>teniendo mayor peso </a:t>
          </a:r>
          <a:r>
            <a:rPr lang="es-ES" dirty="0" smtClean="0"/>
            <a:t>áreas sub o mal mensuradas (Cs Sociales y Humanidades, Arte y Arq.)</a:t>
          </a:r>
          <a:endParaRPr lang="es-ES" dirty="0"/>
        </a:p>
      </dgm:t>
    </dgm:pt>
    <dgm:pt modelId="{2D6DCFEF-7AD2-3946-B801-31A67F35B62F}" type="parTrans" cxnId="{2B98FC41-7408-C646-AC82-74685243D1E4}">
      <dgm:prSet/>
      <dgm:spPr/>
      <dgm:t>
        <a:bodyPr/>
        <a:lstStyle/>
        <a:p>
          <a:endParaRPr lang="es-ES"/>
        </a:p>
      </dgm:t>
    </dgm:pt>
    <dgm:pt modelId="{C49D6F0E-1C1F-EB4F-95E9-5D04ADE942AC}" type="sibTrans" cxnId="{2B98FC41-7408-C646-AC82-74685243D1E4}">
      <dgm:prSet/>
      <dgm:spPr/>
      <dgm:t>
        <a:bodyPr/>
        <a:lstStyle/>
        <a:p>
          <a:endParaRPr lang="es-ES"/>
        </a:p>
      </dgm:t>
    </dgm:pt>
    <dgm:pt modelId="{4A90E9F7-8FE4-D342-B651-7118614AAD16}">
      <dgm:prSet phldrT="[Texto]"/>
      <dgm:spPr/>
      <dgm:t>
        <a:bodyPr/>
        <a:lstStyle/>
        <a:p>
          <a:r>
            <a:rPr lang="es-ES" dirty="0" smtClean="0"/>
            <a:t>Dificultad de elecci</a:t>
          </a:r>
          <a:r>
            <a:rPr lang="es-ES" dirty="0" smtClean="0"/>
            <a:t>ón de áreas, concentración, dispersión</a:t>
          </a:r>
          <a:endParaRPr lang="es-ES" dirty="0"/>
        </a:p>
      </dgm:t>
    </dgm:pt>
    <dgm:pt modelId="{6FED751F-BAF4-C444-9F86-A6CFA092F9DD}" type="parTrans" cxnId="{8BD3BBB7-C614-1243-8B5A-EF27F27B1350}">
      <dgm:prSet/>
      <dgm:spPr/>
      <dgm:t>
        <a:bodyPr/>
        <a:lstStyle/>
        <a:p>
          <a:endParaRPr lang="es-ES"/>
        </a:p>
      </dgm:t>
    </dgm:pt>
    <dgm:pt modelId="{D4977567-EBDF-6E4E-9B73-5D2794FAE67A}" type="sibTrans" cxnId="{8BD3BBB7-C614-1243-8B5A-EF27F27B1350}">
      <dgm:prSet/>
      <dgm:spPr/>
      <dgm:t>
        <a:bodyPr/>
        <a:lstStyle/>
        <a:p>
          <a:endParaRPr lang="es-ES"/>
        </a:p>
      </dgm:t>
    </dgm:pt>
    <dgm:pt modelId="{19A73230-383A-7148-A623-B8EE1A925CC3}" type="pres">
      <dgm:prSet presAssocID="{3724D364-A841-1349-8A66-42F73DB75107}" presName="linear" presStyleCnt="0">
        <dgm:presLayoutVars>
          <dgm:animLvl val="lvl"/>
          <dgm:resizeHandles val="exact"/>
        </dgm:presLayoutVars>
      </dgm:prSet>
      <dgm:spPr/>
    </dgm:pt>
    <dgm:pt modelId="{542A4805-0EDB-DD49-8421-5D5610EE821F}" type="pres">
      <dgm:prSet presAssocID="{B0A7F199-4929-EE45-8B6E-BD22B6D8BBF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4E64116-851F-1A41-B9E1-EEAAD4E2D208}" type="pres">
      <dgm:prSet presAssocID="{B0A7F199-4929-EE45-8B6E-BD22B6D8BBF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55174D0-056E-7B47-9C10-71A41FE805A0}" type="pres">
      <dgm:prSet presAssocID="{2E0EEC24-5E31-954F-9374-473800C9BFF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D196A955-10E2-2D4A-AC9C-D1A1CF59FF58}" type="pres">
      <dgm:prSet presAssocID="{2E0EEC24-5E31-954F-9374-473800C9BFF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4E29DD04-8C74-4943-8DB4-B6253C5CFBE4}" type="presOf" srcId="{3724D364-A841-1349-8A66-42F73DB75107}" destId="{19A73230-383A-7148-A623-B8EE1A925CC3}" srcOrd="0" destOrd="0" presId="urn:microsoft.com/office/officeart/2005/8/layout/vList2"/>
    <dgm:cxn modelId="{8A7568F9-71B4-3941-B557-2CA1A0D87D32}" srcId="{2E0EEC24-5E31-954F-9374-473800C9BFF9}" destId="{DB8305C6-0072-7948-9B92-E1A9438FB592}" srcOrd="0" destOrd="0" parTransId="{186F0040-B3E4-D947-AAED-42D09B0A3E73}" sibTransId="{8823A8EA-2E9E-4542-A327-6981FEA9E69B}"/>
    <dgm:cxn modelId="{56535465-07D0-A349-B24A-02C15CDD236F}" type="presOf" srcId="{738603FF-3EDD-BD41-9ABD-8C731CF9664F}" destId="{54E64116-851F-1A41-B9E1-EEAAD4E2D208}" srcOrd="0" destOrd="1" presId="urn:microsoft.com/office/officeart/2005/8/layout/vList2"/>
    <dgm:cxn modelId="{52C03354-BBA8-894D-806B-A9ED1FC0EEA7}" srcId="{B0A7F199-4929-EE45-8B6E-BD22B6D8BBF5}" destId="{738603FF-3EDD-BD41-9ABD-8C731CF9664F}" srcOrd="1" destOrd="0" parTransId="{C293518E-4515-2F40-A02F-1F80F5C7EB89}" sibTransId="{80D9103E-B72C-FB45-8DD6-5BD363C7261B}"/>
    <dgm:cxn modelId="{E79ACB0C-9CD3-3445-9A55-70A04B44346A}" type="presOf" srcId="{D9952651-EA30-D445-BEF3-EB21316055BB}" destId="{54E64116-851F-1A41-B9E1-EEAAD4E2D208}" srcOrd="0" destOrd="2" presId="urn:microsoft.com/office/officeart/2005/8/layout/vList2"/>
    <dgm:cxn modelId="{ED80275F-C540-664B-8BCF-13753AEE240B}" srcId="{B0A7F199-4929-EE45-8B6E-BD22B6D8BBF5}" destId="{D41C6498-90DA-2B42-985D-1DCB1D8FDE7E}" srcOrd="0" destOrd="0" parTransId="{C43E35DB-F7DF-0243-9F84-208439157C7E}" sibTransId="{99FE91CA-A54C-EF41-919E-36F9D7DC9672}"/>
    <dgm:cxn modelId="{6FD0395E-8EB9-A744-9E50-EA530B3C2B96}" srcId="{B0A7F199-4929-EE45-8B6E-BD22B6D8BBF5}" destId="{E2E78B9F-4A80-244B-80E2-4E6808CC19F2}" srcOrd="3" destOrd="0" parTransId="{B9E43CDD-80EC-684C-A4B0-4492E273B118}" sibTransId="{6C7CACDF-0CE4-5641-A27C-A946E4024A27}"/>
    <dgm:cxn modelId="{D3E05BA8-6BFA-D546-87C0-F6A5E6B2F7EF}" type="presOf" srcId="{D41C6498-90DA-2B42-985D-1DCB1D8FDE7E}" destId="{54E64116-851F-1A41-B9E1-EEAAD4E2D208}" srcOrd="0" destOrd="0" presId="urn:microsoft.com/office/officeart/2005/8/layout/vList2"/>
    <dgm:cxn modelId="{AD9E3E47-CBA9-6347-9118-2B21B0076CD3}" type="presOf" srcId="{4A90E9F7-8FE4-D342-B651-7118614AAD16}" destId="{D196A955-10E2-2D4A-AC9C-D1A1CF59FF58}" srcOrd="0" destOrd="2" presId="urn:microsoft.com/office/officeart/2005/8/layout/vList2"/>
    <dgm:cxn modelId="{A20EC6BC-5270-F942-B987-7C88FCC64420}" type="presOf" srcId="{BA142071-3DB5-5142-92B6-1AE5F6B0CAAD}" destId="{D196A955-10E2-2D4A-AC9C-D1A1CF59FF58}" srcOrd="0" destOrd="3" presId="urn:microsoft.com/office/officeart/2005/8/layout/vList2"/>
    <dgm:cxn modelId="{8BD3BBB7-C614-1243-8B5A-EF27F27B1350}" srcId="{2E0EEC24-5E31-954F-9374-473800C9BFF9}" destId="{4A90E9F7-8FE4-D342-B651-7118614AAD16}" srcOrd="2" destOrd="0" parTransId="{6FED751F-BAF4-C444-9F86-A6CFA092F9DD}" sibTransId="{D4977567-EBDF-6E4E-9B73-5D2794FAE67A}"/>
    <dgm:cxn modelId="{B9932F0E-2B91-6545-AFF1-A9A66EDB9219}" srcId="{3724D364-A841-1349-8A66-42F73DB75107}" destId="{B0A7F199-4929-EE45-8B6E-BD22B6D8BBF5}" srcOrd="0" destOrd="0" parTransId="{EE6683C9-86C5-2549-A61C-48D5319215D1}" sibTransId="{E52FD94B-5482-184C-A989-B1D4A042D78C}"/>
    <dgm:cxn modelId="{743F26D3-AF96-434C-BDA4-BD93CDC74E5A}" srcId="{B0A7F199-4929-EE45-8B6E-BD22B6D8BBF5}" destId="{D9952651-EA30-D445-BEF3-EB21316055BB}" srcOrd="2" destOrd="0" parTransId="{B393D815-B861-7443-9347-C4F8991CB197}" sibTransId="{617A6042-1A49-CF48-9E3E-192B934BAF32}"/>
    <dgm:cxn modelId="{A38EDA20-9CBE-7447-BC41-9874411567B2}" type="presOf" srcId="{E2E78B9F-4A80-244B-80E2-4E6808CC19F2}" destId="{54E64116-851F-1A41-B9E1-EEAAD4E2D208}" srcOrd="0" destOrd="3" presId="urn:microsoft.com/office/officeart/2005/8/layout/vList2"/>
    <dgm:cxn modelId="{727A45C9-013F-9844-9847-5C85AFCA62F8}" type="presOf" srcId="{B0A7F199-4929-EE45-8B6E-BD22B6D8BBF5}" destId="{542A4805-0EDB-DD49-8421-5D5610EE821F}" srcOrd="0" destOrd="0" presId="urn:microsoft.com/office/officeart/2005/8/layout/vList2"/>
    <dgm:cxn modelId="{79A06279-4467-3047-BA15-9BD267B507FD}" type="presOf" srcId="{DB8305C6-0072-7948-9B92-E1A9438FB592}" destId="{D196A955-10E2-2D4A-AC9C-D1A1CF59FF58}" srcOrd="0" destOrd="0" presId="urn:microsoft.com/office/officeart/2005/8/layout/vList2"/>
    <dgm:cxn modelId="{D8AA41AF-6D82-F140-93C9-5CE2C3372E70}" type="presOf" srcId="{2E0EEC24-5E31-954F-9374-473800C9BFF9}" destId="{855174D0-056E-7B47-9C10-71A41FE805A0}" srcOrd="0" destOrd="0" presId="urn:microsoft.com/office/officeart/2005/8/layout/vList2"/>
    <dgm:cxn modelId="{42CC39A4-5DDB-E94D-BBD5-4133D811E58A}" srcId="{2E0EEC24-5E31-954F-9374-473800C9BFF9}" destId="{BA142071-3DB5-5142-92B6-1AE5F6B0CAAD}" srcOrd="3" destOrd="0" parTransId="{5F71599B-79AE-DC46-94C6-D793335F9893}" sibTransId="{3664669D-8475-F245-A749-7EE77DA534EA}"/>
    <dgm:cxn modelId="{031BE94D-24FD-DA47-97D5-2F803CAED9E3}" srcId="{3724D364-A841-1349-8A66-42F73DB75107}" destId="{2E0EEC24-5E31-954F-9374-473800C9BFF9}" srcOrd="1" destOrd="0" parTransId="{6A210D0A-85A7-264A-AC4F-F8308B6601C8}" sibTransId="{ABA7C46A-C439-1141-93BB-7CFB4AF00820}"/>
    <dgm:cxn modelId="{3629DC66-45CA-D243-99EB-85D7AF0E43BC}" type="presOf" srcId="{BD72AC3F-36F5-EE42-953F-7090A2CC426D}" destId="{D196A955-10E2-2D4A-AC9C-D1A1CF59FF58}" srcOrd="0" destOrd="1" presId="urn:microsoft.com/office/officeart/2005/8/layout/vList2"/>
    <dgm:cxn modelId="{2B98FC41-7408-C646-AC82-74685243D1E4}" srcId="{2E0EEC24-5E31-954F-9374-473800C9BFF9}" destId="{BD72AC3F-36F5-EE42-953F-7090A2CC426D}" srcOrd="1" destOrd="0" parTransId="{2D6DCFEF-7AD2-3946-B801-31A67F35B62F}" sibTransId="{C49D6F0E-1C1F-EB4F-95E9-5D04ADE942AC}"/>
    <dgm:cxn modelId="{343C2FA9-A9CE-4A4E-947C-DD725062D710}" type="presParOf" srcId="{19A73230-383A-7148-A623-B8EE1A925CC3}" destId="{542A4805-0EDB-DD49-8421-5D5610EE821F}" srcOrd="0" destOrd="0" presId="urn:microsoft.com/office/officeart/2005/8/layout/vList2"/>
    <dgm:cxn modelId="{C44DEA9D-02E6-3B46-8EBD-9868F357B22B}" type="presParOf" srcId="{19A73230-383A-7148-A623-B8EE1A925CC3}" destId="{54E64116-851F-1A41-B9E1-EEAAD4E2D208}" srcOrd="1" destOrd="0" presId="urn:microsoft.com/office/officeart/2005/8/layout/vList2"/>
    <dgm:cxn modelId="{ACB4427B-FCB7-4B4D-94B9-8E062DFAD00E}" type="presParOf" srcId="{19A73230-383A-7148-A623-B8EE1A925CC3}" destId="{855174D0-056E-7B47-9C10-71A41FE805A0}" srcOrd="2" destOrd="0" presId="urn:microsoft.com/office/officeart/2005/8/layout/vList2"/>
    <dgm:cxn modelId="{2776C29E-462F-684E-B00A-87E40ADD6713}" type="presParOf" srcId="{19A73230-383A-7148-A623-B8EE1A925CC3}" destId="{D196A955-10E2-2D4A-AC9C-D1A1CF59FF5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9A23B0B-C9AD-6848-9E96-F3D9E6B0FE83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7FA08C61-3FE5-4D4A-89CB-F105AFE25986}">
      <dgm:prSet phldrT="[Texto]"/>
      <dgm:spPr/>
      <dgm:t>
        <a:bodyPr/>
        <a:lstStyle/>
        <a:p>
          <a:r>
            <a:rPr lang="es-ES" dirty="0" smtClean="0"/>
            <a:t>3. Junto con la plataforma de investigaci</a:t>
          </a:r>
          <a:r>
            <a:rPr lang="es-ES" dirty="0" smtClean="0"/>
            <a:t>ón corresponde el desarrollo del nivel de doctorado con programas acreditados (Nº de 5 a 2015)</a:t>
          </a:r>
          <a:endParaRPr lang="es-ES" dirty="0"/>
        </a:p>
      </dgm:t>
    </dgm:pt>
    <dgm:pt modelId="{2FD29799-C916-DB49-B882-A403AB8B7FA3}" type="parTrans" cxnId="{62BE68F9-1AA5-A64A-8C4C-374C606673E1}">
      <dgm:prSet/>
      <dgm:spPr/>
      <dgm:t>
        <a:bodyPr/>
        <a:lstStyle/>
        <a:p>
          <a:endParaRPr lang="es-ES"/>
        </a:p>
      </dgm:t>
    </dgm:pt>
    <dgm:pt modelId="{79730329-E94E-064A-9BD2-A3743FC6D540}" type="sibTrans" cxnId="{62BE68F9-1AA5-A64A-8C4C-374C606673E1}">
      <dgm:prSet/>
      <dgm:spPr/>
      <dgm:t>
        <a:bodyPr/>
        <a:lstStyle/>
        <a:p>
          <a:endParaRPr lang="es-ES"/>
        </a:p>
      </dgm:t>
    </dgm:pt>
    <dgm:pt modelId="{DABA3C6C-DED5-C842-9FF3-CAC495544164}">
      <dgm:prSet phldrT="[Texto]"/>
      <dgm:spPr/>
      <dgm:t>
        <a:bodyPr/>
        <a:lstStyle/>
        <a:p>
          <a:r>
            <a:rPr lang="es-ES" dirty="0" smtClean="0"/>
            <a:t>Hay diversas opciones para el desarrollo de doctorado</a:t>
          </a:r>
          <a:endParaRPr lang="es-ES" dirty="0"/>
        </a:p>
      </dgm:t>
    </dgm:pt>
    <dgm:pt modelId="{212B9655-93F0-734D-B4DA-AA8D09BEEA36}" type="parTrans" cxnId="{AFEAA430-BE50-954C-8E74-510C3416F1B7}">
      <dgm:prSet/>
      <dgm:spPr/>
      <dgm:t>
        <a:bodyPr/>
        <a:lstStyle/>
        <a:p>
          <a:endParaRPr lang="es-ES"/>
        </a:p>
      </dgm:t>
    </dgm:pt>
    <dgm:pt modelId="{D7A4DC91-0576-2547-BAFE-A67208DF5D2D}" type="sibTrans" cxnId="{AFEAA430-BE50-954C-8E74-510C3416F1B7}">
      <dgm:prSet/>
      <dgm:spPr/>
      <dgm:t>
        <a:bodyPr/>
        <a:lstStyle/>
        <a:p>
          <a:endParaRPr lang="es-ES"/>
        </a:p>
      </dgm:t>
    </dgm:pt>
    <dgm:pt modelId="{28DCE9C8-91F6-D742-A9EA-ABA9DEDB2E6F}">
      <dgm:prSet phldrT="[Texto]"/>
      <dgm:spPr/>
      <dgm:t>
        <a:bodyPr/>
        <a:lstStyle/>
        <a:p>
          <a:r>
            <a:rPr lang="es-ES" dirty="0" smtClean="0"/>
            <a:t>4. Costo y recursos: Pasar al nuevo tipo de universidad es costoso, no tanto como establecer una “</a:t>
          </a:r>
          <a:r>
            <a:rPr lang="es-ES" dirty="0" err="1" smtClean="0"/>
            <a:t>world</a:t>
          </a:r>
          <a:r>
            <a:rPr lang="es-ES" dirty="0" smtClean="0"/>
            <a:t> </a:t>
          </a:r>
          <a:r>
            <a:rPr lang="es-ES" dirty="0" err="1" smtClean="0"/>
            <a:t>class</a:t>
          </a:r>
          <a:r>
            <a:rPr lang="es-ES" dirty="0" smtClean="0"/>
            <a:t> </a:t>
          </a:r>
          <a:r>
            <a:rPr lang="es-ES" dirty="0" err="1" smtClean="0"/>
            <a:t>university</a:t>
          </a:r>
          <a:r>
            <a:rPr lang="es-ES" dirty="0" smtClean="0"/>
            <a:t>”, pero…</a:t>
          </a:r>
          <a:endParaRPr lang="es-ES" dirty="0"/>
        </a:p>
      </dgm:t>
    </dgm:pt>
    <dgm:pt modelId="{976B9965-4387-FE44-9A6F-A68C40BEA82B}" type="parTrans" cxnId="{C43E9B16-0418-6A46-A2C7-EA77E21674A2}">
      <dgm:prSet/>
      <dgm:spPr/>
      <dgm:t>
        <a:bodyPr/>
        <a:lstStyle/>
        <a:p>
          <a:endParaRPr lang="es-ES"/>
        </a:p>
      </dgm:t>
    </dgm:pt>
    <dgm:pt modelId="{427B2030-1F2F-E347-A172-F116ECE9E29C}" type="sibTrans" cxnId="{C43E9B16-0418-6A46-A2C7-EA77E21674A2}">
      <dgm:prSet/>
      <dgm:spPr/>
      <dgm:t>
        <a:bodyPr/>
        <a:lstStyle/>
        <a:p>
          <a:endParaRPr lang="es-ES"/>
        </a:p>
      </dgm:t>
    </dgm:pt>
    <dgm:pt modelId="{8344313C-D927-B54A-89EA-CE54EF903EC8}">
      <dgm:prSet phldrT="[Texto]"/>
      <dgm:spPr/>
      <dgm:t>
        <a:bodyPr/>
        <a:lstStyle/>
        <a:p>
          <a:r>
            <a:rPr lang="es-ES" dirty="0" smtClean="0"/>
            <a:t>V</a:t>
          </a:r>
          <a:r>
            <a:rPr lang="es-ES" dirty="0" smtClean="0"/>
            <a:t>ía subsidio directos del presupuesto nacional (vía habitual)</a:t>
          </a:r>
          <a:endParaRPr lang="es-ES" dirty="0"/>
        </a:p>
      </dgm:t>
    </dgm:pt>
    <dgm:pt modelId="{D3AB5161-5E7A-FA4D-86BB-895635189444}" type="parTrans" cxnId="{8BDCA67B-62D3-4F4A-B90B-D5CB251EC273}">
      <dgm:prSet/>
      <dgm:spPr/>
      <dgm:t>
        <a:bodyPr/>
        <a:lstStyle/>
        <a:p>
          <a:endParaRPr lang="es-ES"/>
        </a:p>
      </dgm:t>
    </dgm:pt>
    <dgm:pt modelId="{58FB253D-B90B-064A-B8AD-415B680BC6B0}" type="sibTrans" cxnId="{8BDCA67B-62D3-4F4A-B90B-D5CB251EC273}">
      <dgm:prSet/>
      <dgm:spPr/>
      <dgm:t>
        <a:bodyPr/>
        <a:lstStyle/>
        <a:p>
          <a:endParaRPr lang="es-ES"/>
        </a:p>
      </dgm:t>
    </dgm:pt>
    <dgm:pt modelId="{AD07ADB1-4C6B-2449-86B6-E60F763BBB98}">
      <dgm:prSet phldrT="[Texto]"/>
      <dgm:spPr/>
      <dgm:t>
        <a:bodyPr/>
        <a:lstStyle/>
        <a:p>
          <a:r>
            <a:rPr lang="es-ES" dirty="0" smtClean="0"/>
            <a:t>Supone un claro diagn</a:t>
          </a:r>
          <a:r>
            <a:rPr lang="es-ES" dirty="0" smtClean="0"/>
            <a:t>óstico de fortalezas internas, requerimientos externos, competencia y alianzas posibles</a:t>
          </a:r>
          <a:endParaRPr lang="es-ES" dirty="0"/>
        </a:p>
      </dgm:t>
    </dgm:pt>
    <dgm:pt modelId="{9570AE73-35DD-5848-A78A-DEC83FADF827}" type="parTrans" cxnId="{FD679F8A-424C-AC46-BE69-7C35B0915097}">
      <dgm:prSet/>
      <dgm:spPr/>
      <dgm:t>
        <a:bodyPr/>
        <a:lstStyle/>
        <a:p>
          <a:endParaRPr lang="es-ES"/>
        </a:p>
      </dgm:t>
    </dgm:pt>
    <dgm:pt modelId="{42379712-C1AE-2F43-BE21-C0774B0B33E8}" type="sibTrans" cxnId="{FD679F8A-424C-AC46-BE69-7C35B0915097}">
      <dgm:prSet/>
      <dgm:spPr/>
      <dgm:t>
        <a:bodyPr/>
        <a:lstStyle/>
        <a:p>
          <a:endParaRPr lang="es-ES"/>
        </a:p>
      </dgm:t>
    </dgm:pt>
    <dgm:pt modelId="{F171A313-A233-6146-88DF-BF7D454E8F38}">
      <dgm:prSet phldrT="[Texto]"/>
      <dgm:spPr/>
      <dgm:t>
        <a:bodyPr/>
        <a:lstStyle/>
        <a:p>
          <a:r>
            <a:rPr lang="es-ES" dirty="0" smtClean="0"/>
            <a:t>V</a:t>
          </a:r>
          <a:r>
            <a:rPr lang="es-ES" dirty="0" smtClean="0"/>
            <a:t>ía competencia por fondos públicos (basales y de investigación)</a:t>
          </a:r>
          <a:endParaRPr lang="es-ES" dirty="0"/>
        </a:p>
      </dgm:t>
    </dgm:pt>
    <dgm:pt modelId="{56229949-3BF0-DD41-B13B-68D7B3E22B37}" type="parTrans" cxnId="{3DAC5282-9E1D-834E-B396-E26DEE0FD46E}">
      <dgm:prSet/>
      <dgm:spPr/>
      <dgm:t>
        <a:bodyPr/>
        <a:lstStyle/>
        <a:p>
          <a:endParaRPr lang="es-ES"/>
        </a:p>
      </dgm:t>
    </dgm:pt>
    <dgm:pt modelId="{9A44FFAF-9C07-4A4A-9DE3-68ACD80AF28E}" type="sibTrans" cxnId="{3DAC5282-9E1D-834E-B396-E26DEE0FD46E}">
      <dgm:prSet/>
      <dgm:spPr/>
      <dgm:t>
        <a:bodyPr/>
        <a:lstStyle/>
        <a:p>
          <a:endParaRPr lang="es-ES"/>
        </a:p>
      </dgm:t>
    </dgm:pt>
    <dgm:pt modelId="{2C552503-6629-394B-9AB0-5F664D83EB67}">
      <dgm:prSet phldrT="[Texto]"/>
      <dgm:spPr/>
      <dgm:t>
        <a:bodyPr/>
        <a:lstStyle/>
        <a:p>
          <a:r>
            <a:rPr lang="es-ES" dirty="0" smtClean="0"/>
            <a:t>V</a:t>
          </a:r>
          <a:r>
            <a:rPr lang="es-ES" dirty="0" smtClean="0"/>
            <a:t>ía donaciones privadas (</a:t>
          </a:r>
          <a:r>
            <a:rPr lang="es-ES" dirty="0" err="1" smtClean="0"/>
            <a:t>endowment</a:t>
          </a:r>
          <a:r>
            <a:rPr lang="es-ES" dirty="0" smtClean="0"/>
            <a:t>)</a:t>
          </a:r>
          <a:endParaRPr lang="es-ES" dirty="0"/>
        </a:p>
      </dgm:t>
    </dgm:pt>
    <dgm:pt modelId="{6415F125-3B1D-F34B-A608-83C1704F1380}" type="parTrans" cxnId="{48CAB331-EDC3-7F48-8C2A-B7CB42396466}">
      <dgm:prSet/>
      <dgm:spPr/>
      <dgm:t>
        <a:bodyPr/>
        <a:lstStyle/>
        <a:p>
          <a:endParaRPr lang="es-ES"/>
        </a:p>
      </dgm:t>
    </dgm:pt>
    <dgm:pt modelId="{6618F74F-0B21-0F4C-98BF-69D83A17049C}" type="sibTrans" cxnId="{48CAB331-EDC3-7F48-8C2A-B7CB42396466}">
      <dgm:prSet/>
      <dgm:spPr/>
      <dgm:t>
        <a:bodyPr/>
        <a:lstStyle/>
        <a:p>
          <a:endParaRPr lang="es-ES"/>
        </a:p>
      </dgm:t>
    </dgm:pt>
    <dgm:pt modelId="{33026E20-C5F1-B74E-8D83-1AC3974D3643}">
      <dgm:prSet phldrT="[Texto]"/>
      <dgm:spPr/>
      <dgm:t>
        <a:bodyPr/>
        <a:lstStyle/>
        <a:p>
          <a:r>
            <a:rPr lang="es-ES" dirty="0" smtClean="0"/>
            <a:t>V</a:t>
          </a:r>
          <a:r>
            <a:rPr lang="es-ES" dirty="0" smtClean="0"/>
            <a:t>ía subsidios cruzados provenientes de ingresos propios (aranceles/límites), venta de servicios/productos y crédito.</a:t>
          </a:r>
          <a:endParaRPr lang="es-ES" dirty="0"/>
        </a:p>
      </dgm:t>
    </dgm:pt>
    <dgm:pt modelId="{FDE88037-B0C0-164B-BE50-DE6C271A41D7}" type="parTrans" cxnId="{F3C1E181-ADAF-7A4D-A36D-3586B436F324}">
      <dgm:prSet/>
      <dgm:spPr/>
      <dgm:t>
        <a:bodyPr/>
        <a:lstStyle/>
        <a:p>
          <a:endParaRPr lang="es-ES"/>
        </a:p>
      </dgm:t>
    </dgm:pt>
    <dgm:pt modelId="{F2302936-DE3F-1F4B-96E4-201023F5A54E}" type="sibTrans" cxnId="{F3C1E181-ADAF-7A4D-A36D-3586B436F324}">
      <dgm:prSet/>
      <dgm:spPr/>
      <dgm:t>
        <a:bodyPr/>
        <a:lstStyle/>
        <a:p>
          <a:endParaRPr lang="es-ES"/>
        </a:p>
      </dgm:t>
    </dgm:pt>
    <dgm:pt modelId="{C1E60DD1-D94A-7040-AE4B-CA8C9A15E123}">
      <dgm:prSet phldrT="[Texto]"/>
      <dgm:spPr/>
      <dgm:t>
        <a:bodyPr/>
        <a:lstStyle/>
        <a:p>
          <a:r>
            <a:rPr lang="es-ES" dirty="0" smtClean="0"/>
            <a:t>V</a:t>
          </a:r>
          <a:r>
            <a:rPr lang="es-ES" dirty="0" smtClean="0"/>
            <a:t>ía un mix creativo de los anteriores. </a:t>
          </a:r>
          <a:endParaRPr lang="es-ES" dirty="0"/>
        </a:p>
      </dgm:t>
    </dgm:pt>
    <dgm:pt modelId="{87AF0E3A-DF1E-C749-9468-0102FC51997A}" type="parTrans" cxnId="{70E31440-0799-C944-8090-82A0F8DC383F}">
      <dgm:prSet/>
      <dgm:spPr/>
      <dgm:t>
        <a:bodyPr/>
        <a:lstStyle/>
        <a:p>
          <a:endParaRPr lang="es-ES"/>
        </a:p>
      </dgm:t>
    </dgm:pt>
    <dgm:pt modelId="{5211DDD6-3D53-3E4C-8FF4-E86DE9C6D527}" type="sibTrans" cxnId="{70E31440-0799-C944-8090-82A0F8DC383F}">
      <dgm:prSet/>
      <dgm:spPr/>
      <dgm:t>
        <a:bodyPr/>
        <a:lstStyle/>
        <a:p>
          <a:endParaRPr lang="es-ES"/>
        </a:p>
      </dgm:t>
    </dgm:pt>
    <dgm:pt modelId="{1E7DBE7A-B87E-CF4B-8544-154E5EB1AFDE}" type="pres">
      <dgm:prSet presAssocID="{09A23B0B-C9AD-6848-9E96-F3D9E6B0FE83}" presName="linear" presStyleCnt="0">
        <dgm:presLayoutVars>
          <dgm:animLvl val="lvl"/>
          <dgm:resizeHandles val="exact"/>
        </dgm:presLayoutVars>
      </dgm:prSet>
      <dgm:spPr/>
    </dgm:pt>
    <dgm:pt modelId="{5414CEFC-D6A3-0140-913E-F767559ABF37}" type="pres">
      <dgm:prSet presAssocID="{7FA08C61-3FE5-4D4A-89CB-F105AFE25986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D178CF2-8733-B342-B841-B00B3B388E55}" type="pres">
      <dgm:prSet presAssocID="{7FA08C61-3FE5-4D4A-89CB-F105AFE25986}" presName="childText" presStyleLbl="revTx" presStyleIdx="0" presStyleCnt="2">
        <dgm:presLayoutVars>
          <dgm:bulletEnabled val="1"/>
        </dgm:presLayoutVars>
      </dgm:prSet>
      <dgm:spPr/>
    </dgm:pt>
    <dgm:pt modelId="{A35DEA69-0E36-4740-A3CC-DD34E3E0C87F}" type="pres">
      <dgm:prSet presAssocID="{28DCE9C8-91F6-D742-A9EA-ABA9DEDB2E6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046A4FED-092B-484A-A6FE-579BD52BD245}" type="pres">
      <dgm:prSet presAssocID="{28DCE9C8-91F6-D742-A9EA-ABA9DEDB2E6F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75550606-1CEC-4647-B0FC-23BA3A007472}" type="presOf" srcId="{C1E60DD1-D94A-7040-AE4B-CA8C9A15E123}" destId="{046A4FED-092B-484A-A6FE-579BD52BD245}" srcOrd="0" destOrd="4" presId="urn:microsoft.com/office/officeart/2005/8/layout/vList2"/>
    <dgm:cxn modelId="{D49955BB-C1C2-0E4A-8BF2-C223E7BD7BF3}" type="presOf" srcId="{09A23B0B-C9AD-6848-9E96-F3D9E6B0FE83}" destId="{1E7DBE7A-B87E-CF4B-8544-154E5EB1AFDE}" srcOrd="0" destOrd="0" presId="urn:microsoft.com/office/officeart/2005/8/layout/vList2"/>
    <dgm:cxn modelId="{48CAB331-EDC3-7F48-8C2A-B7CB42396466}" srcId="{28DCE9C8-91F6-D742-A9EA-ABA9DEDB2E6F}" destId="{2C552503-6629-394B-9AB0-5F664D83EB67}" srcOrd="2" destOrd="0" parTransId="{6415F125-3B1D-F34B-A608-83C1704F1380}" sibTransId="{6618F74F-0B21-0F4C-98BF-69D83A17049C}"/>
    <dgm:cxn modelId="{EA6CC9AF-0C51-504B-9ECB-E3DED134D9C4}" type="presOf" srcId="{33026E20-C5F1-B74E-8D83-1AC3974D3643}" destId="{046A4FED-092B-484A-A6FE-579BD52BD245}" srcOrd="0" destOrd="3" presId="urn:microsoft.com/office/officeart/2005/8/layout/vList2"/>
    <dgm:cxn modelId="{DE9052D7-4BEB-8A49-AF07-C08A6464390D}" type="presOf" srcId="{AD07ADB1-4C6B-2449-86B6-E60F763BBB98}" destId="{7D178CF2-8733-B342-B841-B00B3B388E55}" srcOrd="0" destOrd="1" presId="urn:microsoft.com/office/officeart/2005/8/layout/vList2"/>
    <dgm:cxn modelId="{F3C1E181-ADAF-7A4D-A36D-3586B436F324}" srcId="{28DCE9C8-91F6-D742-A9EA-ABA9DEDB2E6F}" destId="{33026E20-C5F1-B74E-8D83-1AC3974D3643}" srcOrd="3" destOrd="0" parTransId="{FDE88037-B0C0-164B-BE50-DE6C271A41D7}" sibTransId="{F2302936-DE3F-1F4B-96E4-201023F5A54E}"/>
    <dgm:cxn modelId="{FD679F8A-424C-AC46-BE69-7C35B0915097}" srcId="{7FA08C61-3FE5-4D4A-89CB-F105AFE25986}" destId="{AD07ADB1-4C6B-2449-86B6-E60F763BBB98}" srcOrd="1" destOrd="0" parTransId="{9570AE73-35DD-5848-A78A-DEC83FADF827}" sibTransId="{42379712-C1AE-2F43-BE21-C0774B0B33E8}"/>
    <dgm:cxn modelId="{51FFEA19-D06C-0A47-BF44-FDA2B5F6D091}" type="presOf" srcId="{DABA3C6C-DED5-C842-9FF3-CAC495544164}" destId="{7D178CF2-8733-B342-B841-B00B3B388E55}" srcOrd="0" destOrd="0" presId="urn:microsoft.com/office/officeart/2005/8/layout/vList2"/>
    <dgm:cxn modelId="{62BE68F9-1AA5-A64A-8C4C-374C606673E1}" srcId="{09A23B0B-C9AD-6848-9E96-F3D9E6B0FE83}" destId="{7FA08C61-3FE5-4D4A-89CB-F105AFE25986}" srcOrd="0" destOrd="0" parTransId="{2FD29799-C916-DB49-B882-A403AB8B7FA3}" sibTransId="{79730329-E94E-064A-9BD2-A3743FC6D540}"/>
    <dgm:cxn modelId="{C43E9B16-0418-6A46-A2C7-EA77E21674A2}" srcId="{09A23B0B-C9AD-6848-9E96-F3D9E6B0FE83}" destId="{28DCE9C8-91F6-D742-A9EA-ABA9DEDB2E6F}" srcOrd="1" destOrd="0" parTransId="{976B9965-4387-FE44-9A6F-A68C40BEA82B}" sibTransId="{427B2030-1F2F-E347-A172-F116ECE9E29C}"/>
    <dgm:cxn modelId="{6FFD3057-4B95-4942-AD58-D74A358E93D6}" type="presOf" srcId="{F171A313-A233-6146-88DF-BF7D454E8F38}" destId="{046A4FED-092B-484A-A6FE-579BD52BD245}" srcOrd="0" destOrd="1" presId="urn:microsoft.com/office/officeart/2005/8/layout/vList2"/>
    <dgm:cxn modelId="{0A744656-FFF3-AF44-832B-98AA1118DCF5}" type="presOf" srcId="{2C552503-6629-394B-9AB0-5F664D83EB67}" destId="{046A4FED-092B-484A-A6FE-579BD52BD245}" srcOrd="0" destOrd="2" presId="urn:microsoft.com/office/officeart/2005/8/layout/vList2"/>
    <dgm:cxn modelId="{A631F86D-15BA-464E-9DBF-DFCFE2D9A9FE}" type="presOf" srcId="{8344313C-D927-B54A-89EA-CE54EF903EC8}" destId="{046A4FED-092B-484A-A6FE-579BD52BD245}" srcOrd="0" destOrd="0" presId="urn:microsoft.com/office/officeart/2005/8/layout/vList2"/>
    <dgm:cxn modelId="{AFEAA430-BE50-954C-8E74-510C3416F1B7}" srcId="{7FA08C61-3FE5-4D4A-89CB-F105AFE25986}" destId="{DABA3C6C-DED5-C842-9FF3-CAC495544164}" srcOrd="0" destOrd="0" parTransId="{212B9655-93F0-734D-B4DA-AA8D09BEEA36}" sibTransId="{D7A4DC91-0576-2547-BAFE-A67208DF5D2D}"/>
    <dgm:cxn modelId="{8BDCA67B-62D3-4F4A-B90B-D5CB251EC273}" srcId="{28DCE9C8-91F6-D742-A9EA-ABA9DEDB2E6F}" destId="{8344313C-D927-B54A-89EA-CE54EF903EC8}" srcOrd="0" destOrd="0" parTransId="{D3AB5161-5E7A-FA4D-86BB-895635189444}" sibTransId="{58FB253D-B90B-064A-B8AD-415B680BC6B0}"/>
    <dgm:cxn modelId="{70E31440-0799-C944-8090-82A0F8DC383F}" srcId="{28DCE9C8-91F6-D742-A9EA-ABA9DEDB2E6F}" destId="{C1E60DD1-D94A-7040-AE4B-CA8C9A15E123}" srcOrd="4" destOrd="0" parTransId="{87AF0E3A-DF1E-C749-9468-0102FC51997A}" sibTransId="{5211DDD6-3D53-3E4C-8FF4-E86DE9C6D527}"/>
    <dgm:cxn modelId="{3DAC5282-9E1D-834E-B396-E26DEE0FD46E}" srcId="{28DCE9C8-91F6-D742-A9EA-ABA9DEDB2E6F}" destId="{F171A313-A233-6146-88DF-BF7D454E8F38}" srcOrd="1" destOrd="0" parTransId="{56229949-3BF0-DD41-B13B-68D7B3E22B37}" sibTransId="{9A44FFAF-9C07-4A4A-9DE3-68ACD80AF28E}"/>
    <dgm:cxn modelId="{245A30C3-E5F0-8442-9838-908E27B65029}" type="presOf" srcId="{28DCE9C8-91F6-D742-A9EA-ABA9DEDB2E6F}" destId="{A35DEA69-0E36-4740-A3CC-DD34E3E0C87F}" srcOrd="0" destOrd="0" presId="urn:microsoft.com/office/officeart/2005/8/layout/vList2"/>
    <dgm:cxn modelId="{FEA99E7B-DF79-FB46-B23D-7D06B1212F18}" type="presOf" srcId="{7FA08C61-3FE5-4D4A-89CB-F105AFE25986}" destId="{5414CEFC-D6A3-0140-913E-F767559ABF37}" srcOrd="0" destOrd="0" presId="urn:microsoft.com/office/officeart/2005/8/layout/vList2"/>
    <dgm:cxn modelId="{B3C2371C-6E80-6642-B595-1AC8E3E86726}" type="presParOf" srcId="{1E7DBE7A-B87E-CF4B-8544-154E5EB1AFDE}" destId="{5414CEFC-D6A3-0140-913E-F767559ABF37}" srcOrd="0" destOrd="0" presId="urn:microsoft.com/office/officeart/2005/8/layout/vList2"/>
    <dgm:cxn modelId="{9735920F-8B39-5942-A921-850FA8D4E628}" type="presParOf" srcId="{1E7DBE7A-B87E-CF4B-8544-154E5EB1AFDE}" destId="{7D178CF2-8733-B342-B841-B00B3B388E55}" srcOrd="1" destOrd="0" presId="urn:microsoft.com/office/officeart/2005/8/layout/vList2"/>
    <dgm:cxn modelId="{E15B1E28-D2B2-784D-BA0E-EB6941BDB3BC}" type="presParOf" srcId="{1E7DBE7A-B87E-CF4B-8544-154E5EB1AFDE}" destId="{A35DEA69-0E36-4740-A3CC-DD34E3E0C87F}" srcOrd="2" destOrd="0" presId="urn:microsoft.com/office/officeart/2005/8/layout/vList2"/>
    <dgm:cxn modelId="{BBA1404B-0F14-0A45-9F95-389F2C9088DC}" type="presParOf" srcId="{1E7DBE7A-B87E-CF4B-8544-154E5EB1AFDE}" destId="{046A4FED-092B-484A-A6FE-579BD52BD24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54074F-F79D-9940-9592-E48F9E44920A}">
      <dsp:nvSpPr>
        <dsp:cNvPr id="0" name=""/>
        <dsp:cNvSpPr/>
      </dsp:nvSpPr>
      <dsp:spPr>
        <a:xfrm rot="10800000">
          <a:off x="1622784" y="1083"/>
          <a:ext cx="5472684" cy="977305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0964" tIns="72390" rIns="135128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Fuerte diferenciación horizontal (estatal, privada subsidiada, privada sin subsidio directo)</a:t>
          </a:r>
          <a:endParaRPr lang="es-ES" sz="1900" kern="1200" dirty="0"/>
        </a:p>
      </dsp:txBody>
      <dsp:txXfrm rot="10800000">
        <a:off x="1867110" y="1083"/>
        <a:ext cx="5228358" cy="977305"/>
      </dsp:txXfrm>
    </dsp:sp>
    <dsp:sp modelId="{74E5D4A4-B7CC-5949-A36C-BE791A17F3DF}">
      <dsp:nvSpPr>
        <dsp:cNvPr id="0" name=""/>
        <dsp:cNvSpPr/>
      </dsp:nvSpPr>
      <dsp:spPr>
        <a:xfrm>
          <a:off x="1147227" y="0"/>
          <a:ext cx="977305" cy="97730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6000" b="-16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CFA0C48-6E71-0A46-B27E-F21370B5F8E6}">
      <dsp:nvSpPr>
        <dsp:cNvPr id="0" name=""/>
        <dsp:cNvSpPr/>
      </dsp:nvSpPr>
      <dsp:spPr>
        <a:xfrm rot="10800000">
          <a:off x="594714" y="1270121"/>
          <a:ext cx="7040170" cy="2537514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0964" tIns="72390" rIns="135128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Amplia diversidad de misiones; tamaños; localización; áreas de programas; composición del cuerpo académico; composición del cuerpo estudiantil; valor aranceles; gasto x alumno; mix de funciones: desarrollo del posgrado, la investigación y transferencia/difusión;  proyección local/nacional/internacional; grados de reconocimiento, prestigio (L,N,I) y reputación entre diversos </a:t>
          </a:r>
          <a:r>
            <a:rPr lang="es-ES" sz="1900" i="1" kern="1200" dirty="0" err="1" smtClean="0"/>
            <a:t>stakeholders</a:t>
          </a:r>
          <a:r>
            <a:rPr lang="es-ES" sz="1900" i="1" kern="1200" dirty="0" smtClean="0"/>
            <a:t> </a:t>
          </a:r>
          <a:r>
            <a:rPr lang="es-ES" sz="1900" kern="1200" dirty="0" smtClean="0"/>
            <a:t>del conjunto y sus partes (programas).  </a:t>
          </a:r>
          <a:endParaRPr lang="es-ES" sz="1900" kern="1200" dirty="0"/>
        </a:p>
      </dsp:txBody>
      <dsp:txXfrm rot="10800000">
        <a:off x="1229092" y="1270121"/>
        <a:ext cx="6405792" cy="2537514"/>
      </dsp:txXfrm>
    </dsp:sp>
    <dsp:sp modelId="{6C7CA831-8F88-F449-B081-4146646793C5}">
      <dsp:nvSpPr>
        <dsp:cNvPr id="0" name=""/>
        <dsp:cNvSpPr/>
      </dsp:nvSpPr>
      <dsp:spPr>
        <a:xfrm>
          <a:off x="235147" y="2050225"/>
          <a:ext cx="977305" cy="97730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31EAF01-9681-5B4D-A155-432FBB3650E6}">
      <dsp:nvSpPr>
        <dsp:cNvPr id="0" name=""/>
        <dsp:cNvSpPr/>
      </dsp:nvSpPr>
      <dsp:spPr>
        <a:xfrm rot="10800000">
          <a:off x="1622784" y="4202674"/>
          <a:ext cx="5472684" cy="770693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0964" tIns="72390" rIns="135128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err="1" smtClean="0"/>
            <a:t>Ues</a:t>
          </a:r>
          <a:r>
            <a:rPr lang="es-ES" sz="1900" kern="1200" dirty="0" smtClean="0"/>
            <a:t> poseen, además, diversas estrategias de desarrollo</a:t>
          </a:r>
          <a:endParaRPr lang="es-ES" sz="1900" kern="1200" dirty="0"/>
        </a:p>
      </dsp:txBody>
      <dsp:txXfrm rot="10800000">
        <a:off x="1815457" y="4202674"/>
        <a:ext cx="5280011" cy="770693"/>
      </dsp:txXfrm>
    </dsp:sp>
    <dsp:sp modelId="{6A4D8B10-5EDF-5143-8EAD-58C3BC77822F}">
      <dsp:nvSpPr>
        <dsp:cNvPr id="0" name=""/>
        <dsp:cNvSpPr/>
      </dsp:nvSpPr>
      <dsp:spPr>
        <a:xfrm>
          <a:off x="1134131" y="4099368"/>
          <a:ext cx="977305" cy="97730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EF41A2-963D-364F-8D16-D67FBA5FB1EF}">
      <dsp:nvSpPr>
        <dsp:cNvPr id="0" name=""/>
        <dsp:cNvSpPr/>
      </dsp:nvSpPr>
      <dsp:spPr>
        <a:xfrm>
          <a:off x="0" y="321458"/>
          <a:ext cx="82296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1077BE-1715-D24C-A863-CE066010DEC1}">
      <dsp:nvSpPr>
        <dsp:cNvPr id="0" name=""/>
        <dsp:cNvSpPr/>
      </dsp:nvSpPr>
      <dsp:spPr>
        <a:xfrm>
          <a:off x="411480" y="70538"/>
          <a:ext cx="5760720" cy="5018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Conocimiento es una entidad unificada e indivisible</a:t>
          </a:r>
          <a:endParaRPr lang="es-ES" sz="1800" kern="1200"/>
        </a:p>
      </dsp:txBody>
      <dsp:txXfrm>
        <a:off x="435978" y="95036"/>
        <a:ext cx="5711724" cy="452844"/>
      </dsp:txXfrm>
    </dsp:sp>
    <dsp:sp modelId="{3A0D2C02-0EFD-1948-866D-F88BB94AB352}">
      <dsp:nvSpPr>
        <dsp:cNvPr id="0" name=""/>
        <dsp:cNvSpPr/>
      </dsp:nvSpPr>
      <dsp:spPr>
        <a:xfrm>
          <a:off x="0" y="1092578"/>
          <a:ext cx="82296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A56FE6-0308-E248-86A0-D45EE6F76E65}">
      <dsp:nvSpPr>
        <dsp:cNvPr id="0" name=""/>
        <dsp:cNvSpPr/>
      </dsp:nvSpPr>
      <dsp:spPr>
        <a:xfrm>
          <a:off x="411480" y="841658"/>
          <a:ext cx="5760720" cy="5018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Unidad de investigación y docencia</a:t>
          </a:r>
          <a:endParaRPr lang="es-ES" sz="1800" kern="1200"/>
        </a:p>
      </dsp:txBody>
      <dsp:txXfrm>
        <a:off x="435978" y="866156"/>
        <a:ext cx="5711724" cy="452844"/>
      </dsp:txXfrm>
    </dsp:sp>
    <dsp:sp modelId="{083B901C-D71B-184D-820A-CCA75F47F85C}">
      <dsp:nvSpPr>
        <dsp:cNvPr id="0" name=""/>
        <dsp:cNvSpPr/>
      </dsp:nvSpPr>
      <dsp:spPr>
        <a:xfrm>
          <a:off x="0" y="1863698"/>
          <a:ext cx="82296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524A77-C09A-4D4A-81AE-732FC5AE7750}">
      <dsp:nvSpPr>
        <dsp:cNvPr id="0" name=""/>
        <dsp:cNvSpPr/>
      </dsp:nvSpPr>
      <dsp:spPr>
        <a:xfrm>
          <a:off x="411480" y="1612778"/>
          <a:ext cx="5760720" cy="5018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Primacía de las ciencias (</a:t>
          </a:r>
          <a:r>
            <a:rPr lang="es-ES" sz="1800" i="1" kern="1200" smtClean="0"/>
            <a:t>Wissenschaft</a:t>
          </a:r>
          <a:r>
            <a:rPr lang="es-ES" sz="1800" kern="1200" smtClean="0"/>
            <a:t>) y la investigación (nuevo orden institucional y jerarquía cognitiva)</a:t>
          </a:r>
          <a:endParaRPr lang="es-ES" sz="1800" kern="1200"/>
        </a:p>
      </dsp:txBody>
      <dsp:txXfrm>
        <a:off x="435978" y="1637276"/>
        <a:ext cx="5711724" cy="452844"/>
      </dsp:txXfrm>
    </dsp:sp>
    <dsp:sp modelId="{1664DD52-C9AB-444E-BC0A-E7098C51C7E7}">
      <dsp:nvSpPr>
        <dsp:cNvPr id="0" name=""/>
        <dsp:cNvSpPr/>
      </dsp:nvSpPr>
      <dsp:spPr>
        <a:xfrm>
          <a:off x="0" y="2634818"/>
          <a:ext cx="82296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469F62-0F86-6143-87F5-362ED630A61E}">
      <dsp:nvSpPr>
        <dsp:cNvPr id="0" name=""/>
        <dsp:cNvSpPr/>
      </dsp:nvSpPr>
      <dsp:spPr>
        <a:xfrm>
          <a:off x="411480" y="2383898"/>
          <a:ext cx="5760720" cy="5018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Soledad y libertad en la búsqueda de la verdad</a:t>
          </a:r>
          <a:endParaRPr lang="es-ES" sz="1800" kern="1200"/>
        </a:p>
      </dsp:txBody>
      <dsp:txXfrm>
        <a:off x="435978" y="2408396"/>
        <a:ext cx="5711724" cy="452844"/>
      </dsp:txXfrm>
    </dsp:sp>
    <dsp:sp modelId="{35518940-BCFE-5644-A95D-8A317090F3E7}">
      <dsp:nvSpPr>
        <dsp:cNvPr id="0" name=""/>
        <dsp:cNvSpPr/>
      </dsp:nvSpPr>
      <dsp:spPr>
        <a:xfrm>
          <a:off x="0" y="3405939"/>
          <a:ext cx="82296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315B6C-ABC0-DB4B-BD81-C7EBAEE29AF4}">
      <dsp:nvSpPr>
        <dsp:cNvPr id="0" name=""/>
        <dsp:cNvSpPr/>
      </dsp:nvSpPr>
      <dsp:spPr>
        <a:xfrm>
          <a:off x="411480" y="3155019"/>
          <a:ext cx="5760720" cy="5018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Libertad de enseñanza y aprendizaje</a:t>
          </a:r>
          <a:endParaRPr lang="es-ES" sz="1800" kern="1200"/>
        </a:p>
      </dsp:txBody>
      <dsp:txXfrm>
        <a:off x="435978" y="3179517"/>
        <a:ext cx="5711724" cy="452844"/>
      </dsp:txXfrm>
    </dsp:sp>
    <dsp:sp modelId="{C0D53B1F-DACE-A449-ACD9-4205F61E29AA}">
      <dsp:nvSpPr>
        <dsp:cNvPr id="0" name=""/>
        <dsp:cNvSpPr/>
      </dsp:nvSpPr>
      <dsp:spPr>
        <a:xfrm>
          <a:off x="0" y="4177059"/>
          <a:ext cx="82296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4404A8-5C7B-1142-A2DB-BAE4460467E8}">
      <dsp:nvSpPr>
        <dsp:cNvPr id="0" name=""/>
        <dsp:cNvSpPr/>
      </dsp:nvSpPr>
      <dsp:spPr>
        <a:xfrm>
          <a:off x="411480" y="3926139"/>
          <a:ext cx="5760720" cy="5018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Creación de una cultura nacional unificada con la U como centro de gravedad: Bildung</a:t>
          </a:r>
          <a:endParaRPr lang="es-ES" sz="1800" kern="1200"/>
        </a:p>
      </dsp:txBody>
      <dsp:txXfrm>
        <a:off x="435978" y="3950637"/>
        <a:ext cx="5711724" cy="452844"/>
      </dsp:txXfrm>
    </dsp:sp>
    <dsp:sp modelId="{A6491FCC-835A-2F49-8776-09CD04A48EB1}">
      <dsp:nvSpPr>
        <dsp:cNvPr id="0" name=""/>
        <dsp:cNvSpPr/>
      </dsp:nvSpPr>
      <dsp:spPr>
        <a:xfrm>
          <a:off x="0" y="4948178"/>
          <a:ext cx="82296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54098F-86D6-A642-936B-44E7DCE7EDC6}">
      <dsp:nvSpPr>
        <dsp:cNvPr id="0" name=""/>
        <dsp:cNvSpPr/>
      </dsp:nvSpPr>
      <dsp:spPr>
        <a:xfrm>
          <a:off x="411480" y="4697259"/>
          <a:ext cx="5760720" cy="5018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i="1" kern="1200" smtClean="0"/>
            <a:t>Wissenschaft</a:t>
          </a:r>
          <a:r>
            <a:rPr lang="es-ES" sz="1800" kern="1200" smtClean="0"/>
            <a:t> y EdSup como 2º imperativo categórico del Estado después de la defensa nacional: Kulturstaat.</a:t>
          </a:r>
          <a:endParaRPr lang="es-ES" sz="1800" kern="1200"/>
        </a:p>
      </dsp:txBody>
      <dsp:txXfrm>
        <a:off x="435978" y="4721757"/>
        <a:ext cx="5711724" cy="4528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CF2858-9CAD-634E-90CB-18C30E424612}">
      <dsp:nvSpPr>
        <dsp:cNvPr id="0" name=""/>
        <dsp:cNvSpPr/>
      </dsp:nvSpPr>
      <dsp:spPr>
        <a:xfrm>
          <a:off x="0" y="752"/>
          <a:ext cx="8229600" cy="5558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Pregrado de “calidad”: entre las 10 más selectivas y progresivamente organizado para ofrecer “formación superior”</a:t>
          </a:r>
          <a:endParaRPr lang="es-ES" sz="1800" kern="1200" dirty="0"/>
        </a:p>
      </dsp:txBody>
      <dsp:txXfrm>
        <a:off x="27133" y="27885"/>
        <a:ext cx="8175334" cy="501558"/>
      </dsp:txXfrm>
    </dsp:sp>
    <dsp:sp modelId="{157C4637-8E5E-FA44-BFDB-72187A0CE6AE}">
      <dsp:nvSpPr>
        <dsp:cNvPr id="0" name=""/>
        <dsp:cNvSpPr/>
      </dsp:nvSpPr>
      <dsp:spPr>
        <a:xfrm>
          <a:off x="0" y="567700"/>
          <a:ext cx="8229600" cy="5558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Cuerpo académico de “calidad”: entre las 10 primeras en intensidad investigativa, con clima cultural-docente contribuyente a la formación superior </a:t>
          </a:r>
          <a:endParaRPr lang="es-ES" sz="1800" kern="1200" dirty="0"/>
        </a:p>
      </dsp:txBody>
      <dsp:txXfrm>
        <a:off x="27133" y="594833"/>
        <a:ext cx="8175334" cy="501558"/>
      </dsp:txXfrm>
    </dsp:sp>
    <dsp:sp modelId="{797D6E3E-D6D8-B546-84C6-779E7D91E629}">
      <dsp:nvSpPr>
        <dsp:cNvPr id="0" name=""/>
        <dsp:cNvSpPr/>
      </dsp:nvSpPr>
      <dsp:spPr>
        <a:xfrm>
          <a:off x="0" y="1134647"/>
          <a:ext cx="8229600" cy="5558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Plataforma de posgrado variada: entre 10 con mayor porcentaje sobre matrícula total y con al menos 5 programas PhD</a:t>
          </a:r>
          <a:endParaRPr lang="es-ES" sz="1800" kern="1200"/>
        </a:p>
      </dsp:txBody>
      <dsp:txXfrm>
        <a:off x="27133" y="1161780"/>
        <a:ext cx="8175334" cy="501558"/>
      </dsp:txXfrm>
    </dsp:sp>
    <dsp:sp modelId="{C031F9BC-E5E5-B54B-B085-D031BBE7F6E5}">
      <dsp:nvSpPr>
        <dsp:cNvPr id="0" name=""/>
        <dsp:cNvSpPr/>
      </dsp:nvSpPr>
      <dsp:spPr>
        <a:xfrm>
          <a:off x="0" y="1701595"/>
          <a:ext cx="8229600" cy="5558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Inserción laboral exitosa: empleabilidad, remuneración, trayectoria, visibilidad</a:t>
          </a:r>
          <a:endParaRPr lang="es-ES" sz="1800" kern="1200"/>
        </a:p>
      </dsp:txBody>
      <dsp:txXfrm>
        <a:off x="27133" y="1728728"/>
        <a:ext cx="8175334" cy="501558"/>
      </dsp:txXfrm>
    </dsp:sp>
    <dsp:sp modelId="{42604D0F-4B87-B14A-8D41-072024168E52}">
      <dsp:nvSpPr>
        <dsp:cNvPr id="0" name=""/>
        <dsp:cNvSpPr/>
      </dsp:nvSpPr>
      <dsp:spPr>
        <a:xfrm>
          <a:off x="0" y="2268543"/>
          <a:ext cx="8229600" cy="5558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Reconocimiento reputacional: entre 10 primeras en rankings nacionales</a:t>
          </a:r>
          <a:endParaRPr lang="es-ES" sz="1800" kern="1200"/>
        </a:p>
      </dsp:txBody>
      <dsp:txXfrm>
        <a:off x="27133" y="2295676"/>
        <a:ext cx="8175334" cy="501558"/>
      </dsp:txXfrm>
    </dsp:sp>
    <dsp:sp modelId="{323B32D2-84D4-FC4B-9399-8BBC712CEDBB}">
      <dsp:nvSpPr>
        <dsp:cNvPr id="0" name=""/>
        <dsp:cNvSpPr/>
      </dsp:nvSpPr>
      <dsp:spPr>
        <a:xfrm>
          <a:off x="0" y="2835490"/>
          <a:ext cx="8229600" cy="5558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Status de acreditación conforme con anteriores características</a:t>
          </a:r>
          <a:endParaRPr lang="es-ES" sz="1800" kern="1200"/>
        </a:p>
      </dsp:txBody>
      <dsp:txXfrm>
        <a:off x="27133" y="2862623"/>
        <a:ext cx="8175334" cy="501558"/>
      </dsp:txXfrm>
    </dsp:sp>
    <dsp:sp modelId="{20121365-D699-8543-85E2-0AD44306C325}">
      <dsp:nvSpPr>
        <dsp:cNvPr id="0" name=""/>
        <dsp:cNvSpPr/>
      </dsp:nvSpPr>
      <dsp:spPr>
        <a:xfrm>
          <a:off x="0" y="3402438"/>
          <a:ext cx="8229600" cy="5558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Presencia “con marca” en la esfera pública</a:t>
          </a:r>
          <a:endParaRPr lang="es-ES" sz="1800" kern="1200"/>
        </a:p>
      </dsp:txBody>
      <dsp:txXfrm>
        <a:off x="27133" y="3429571"/>
        <a:ext cx="8175334" cy="501558"/>
      </dsp:txXfrm>
    </dsp:sp>
    <dsp:sp modelId="{B422304F-CDEE-6348-A268-49F9B1BBBA70}">
      <dsp:nvSpPr>
        <dsp:cNvPr id="0" name=""/>
        <dsp:cNvSpPr/>
      </dsp:nvSpPr>
      <dsp:spPr>
        <a:xfrm>
          <a:off x="0" y="3969386"/>
          <a:ext cx="8229600" cy="5558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smtClean="0"/>
            <a:t>Progresiva internacionalización </a:t>
          </a:r>
          <a:endParaRPr lang="es-ES" sz="1800" kern="1200"/>
        </a:p>
      </dsp:txBody>
      <dsp:txXfrm>
        <a:off x="27133" y="3996519"/>
        <a:ext cx="8175334" cy="5015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2A4805-0EDB-DD49-8421-5D5610EE821F}">
      <dsp:nvSpPr>
        <dsp:cNvPr id="0" name=""/>
        <dsp:cNvSpPr/>
      </dsp:nvSpPr>
      <dsp:spPr>
        <a:xfrm>
          <a:off x="0" y="67048"/>
          <a:ext cx="8229600" cy="1034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1. Desarrollo simult</a:t>
          </a:r>
          <a:r>
            <a:rPr lang="es-ES" sz="2600" kern="1200" dirty="0" smtClean="0"/>
            <a:t>áneo de un pregrado de “formación superior” y posgrado variado</a:t>
          </a:r>
          <a:endParaRPr lang="es-ES" sz="2600" kern="1200" dirty="0"/>
        </a:p>
      </dsp:txBody>
      <dsp:txXfrm>
        <a:off x="50489" y="117537"/>
        <a:ext cx="8128622" cy="933302"/>
      </dsp:txXfrm>
    </dsp:sp>
    <dsp:sp modelId="{54E64116-851F-1A41-B9E1-EEAAD4E2D208}">
      <dsp:nvSpPr>
        <dsp:cNvPr id="0" name=""/>
        <dsp:cNvSpPr/>
      </dsp:nvSpPr>
      <dsp:spPr>
        <a:xfrm>
          <a:off x="0" y="1101328"/>
          <a:ext cx="8229600" cy="1372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kern="1200" dirty="0" smtClean="0"/>
            <a:t>Maestr</a:t>
          </a:r>
          <a:r>
            <a:rPr lang="es-ES" sz="2000" kern="1200" dirty="0" smtClean="0"/>
            <a:t>ías profesionales y académicas</a:t>
          </a:r>
          <a:endParaRPr lang="es-E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kern="1200" dirty="0" smtClean="0"/>
            <a:t>Doctorados </a:t>
          </a:r>
          <a:endParaRPr lang="es-E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kern="1200" dirty="0" smtClean="0"/>
            <a:t>Diplomados</a:t>
          </a:r>
          <a:endParaRPr lang="es-E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kern="1200" dirty="0" smtClean="0"/>
            <a:t>Certificaci</a:t>
          </a:r>
          <a:r>
            <a:rPr lang="es-ES" sz="2000" kern="1200" dirty="0" smtClean="0"/>
            <a:t>ó</a:t>
          </a:r>
          <a:r>
            <a:rPr lang="es-ES" sz="2000" kern="1200" dirty="0" smtClean="0"/>
            <a:t>n del aprendizaje a lo largo de la vida</a:t>
          </a:r>
          <a:endParaRPr lang="es-ES" sz="2000" kern="1200" dirty="0"/>
        </a:p>
      </dsp:txBody>
      <dsp:txXfrm>
        <a:off x="0" y="1101328"/>
        <a:ext cx="8229600" cy="1372410"/>
      </dsp:txXfrm>
    </dsp:sp>
    <dsp:sp modelId="{855174D0-056E-7B47-9C10-71A41FE805A0}">
      <dsp:nvSpPr>
        <dsp:cNvPr id="0" name=""/>
        <dsp:cNvSpPr/>
      </dsp:nvSpPr>
      <dsp:spPr>
        <a:xfrm>
          <a:off x="0" y="2473738"/>
          <a:ext cx="8229600" cy="1034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600" kern="1200" dirty="0" smtClean="0"/>
            <a:t>2. Plataforma de investigaci</a:t>
          </a:r>
          <a:r>
            <a:rPr lang="es-ES" sz="2600" kern="1200" dirty="0" smtClean="0"/>
            <a:t>ón más profunda y diversificada, con alta productividad </a:t>
          </a:r>
          <a:endParaRPr lang="es-ES" sz="2600" kern="1200" dirty="0"/>
        </a:p>
      </dsp:txBody>
      <dsp:txXfrm>
        <a:off x="50489" y="2524227"/>
        <a:ext cx="8128622" cy="933302"/>
      </dsp:txXfrm>
    </dsp:sp>
    <dsp:sp modelId="{D196A955-10E2-2D4A-AC9C-D1A1CF59FF58}">
      <dsp:nvSpPr>
        <dsp:cNvPr id="0" name=""/>
        <dsp:cNvSpPr/>
      </dsp:nvSpPr>
      <dsp:spPr>
        <a:xfrm>
          <a:off x="0" y="3508018"/>
          <a:ext cx="8229600" cy="1937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kern="1200" dirty="0" smtClean="0"/>
            <a:t>Implica doblar la producci</a:t>
          </a:r>
          <a:r>
            <a:rPr lang="es-ES" sz="2000" kern="1200" dirty="0" smtClean="0"/>
            <a:t>ón de 2006-10 en 2011-15</a:t>
          </a:r>
          <a:endParaRPr lang="es-E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kern="1200" dirty="0" smtClean="0"/>
            <a:t>Pero sin contar con </a:t>
          </a:r>
          <a:r>
            <a:rPr lang="es-ES" sz="2000" kern="1200" dirty="0" smtClean="0"/>
            <a:t>área ciencias básicas y </a:t>
          </a:r>
          <a:r>
            <a:rPr lang="es-ES" sz="2000" kern="1200" dirty="0" smtClean="0"/>
            <a:t>teniendo mayor peso </a:t>
          </a:r>
          <a:r>
            <a:rPr lang="es-ES" sz="2000" kern="1200" dirty="0" smtClean="0"/>
            <a:t>áreas sub o mal mensuradas (Cs Sociales y Humanidades, Arte y Arq.)</a:t>
          </a:r>
          <a:endParaRPr lang="es-E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kern="1200" dirty="0" smtClean="0"/>
            <a:t>Dificultad de elecci</a:t>
          </a:r>
          <a:r>
            <a:rPr lang="es-ES" sz="2000" kern="1200" dirty="0" smtClean="0"/>
            <a:t>ón de áreas, concentración, dispersión</a:t>
          </a:r>
          <a:endParaRPr lang="es-E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2000" kern="1200" dirty="0" smtClean="0"/>
            <a:t>Con riesgo de productivismo/</a:t>
          </a:r>
          <a:r>
            <a:rPr lang="es-ES" sz="2000" kern="1200" dirty="0" err="1" smtClean="0"/>
            <a:t>talylorismo</a:t>
          </a:r>
          <a:r>
            <a:rPr lang="es-ES" sz="2000" kern="1200" dirty="0" smtClean="0"/>
            <a:t> acad</a:t>
          </a:r>
          <a:r>
            <a:rPr lang="es-ES" sz="2000" kern="1200" dirty="0" smtClean="0"/>
            <a:t>émico y tensiones con desarrollo esperado de la docencia</a:t>
          </a:r>
          <a:endParaRPr lang="es-ES" sz="2000" kern="1200" dirty="0"/>
        </a:p>
      </dsp:txBody>
      <dsp:txXfrm>
        <a:off x="0" y="3508018"/>
        <a:ext cx="8229600" cy="19375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14CEFC-D6A3-0140-913E-F767559ABF37}">
      <dsp:nvSpPr>
        <dsp:cNvPr id="0" name=""/>
        <dsp:cNvSpPr/>
      </dsp:nvSpPr>
      <dsp:spPr>
        <a:xfrm>
          <a:off x="0" y="111524"/>
          <a:ext cx="8229600" cy="131975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3. Junto con la plataforma de investigaci</a:t>
          </a:r>
          <a:r>
            <a:rPr lang="es-ES" sz="2400" kern="1200" dirty="0" smtClean="0"/>
            <a:t>ón corresponde el desarrollo del nivel de doctorado con programas acreditados (Nº de 5 a 2015)</a:t>
          </a:r>
          <a:endParaRPr lang="es-ES" sz="2400" kern="1200" dirty="0"/>
        </a:p>
      </dsp:txBody>
      <dsp:txXfrm>
        <a:off x="64425" y="175949"/>
        <a:ext cx="8100750" cy="1190909"/>
      </dsp:txXfrm>
    </dsp:sp>
    <dsp:sp modelId="{7D178CF2-8733-B342-B841-B00B3B388E55}">
      <dsp:nvSpPr>
        <dsp:cNvPr id="0" name=""/>
        <dsp:cNvSpPr/>
      </dsp:nvSpPr>
      <dsp:spPr>
        <a:xfrm>
          <a:off x="0" y="1431284"/>
          <a:ext cx="8229600" cy="919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1900" kern="1200" dirty="0" smtClean="0"/>
            <a:t>Hay diversas opciones para el desarrollo de doctorado</a:t>
          </a:r>
          <a:endParaRPr lang="es-E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1900" kern="1200" dirty="0" smtClean="0"/>
            <a:t>Supone un claro diagn</a:t>
          </a:r>
          <a:r>
            <a:rPr lang="es-ES" sz="1900" kern="1200" dirty="0" smtClean="0"/>
            <a:t>óstico de fortalezas internas, requerimientos externos, competencia y alianzas posibles</a:t>
          </a:r>
          <a:endParaRPr lang="es-ES" sz="1900" kern="1200" dirty="0"/>
        </a:p>
      </dsp:txBody>
      <dsp:txXfrm>
        <a:off x="0" y="1431284"/>
        <a:ext cx="8229600" cy="919080"/>
      </dsp:txXfrm>
    </dsp:sp>
    <dsp:sp modelId="{A35DEA69-0E36-4740-A3CC-DD34E3E0C87F}">
      <dsp:nvSpPr>
        <dsp:cNvPr id="0" name=""/>
        <dsp:cNvSpPr/>
      </dsp:nvSpPr>
      <dsp:spPr>
        <a:xfrm>
          <a:off x="0" y="2350364"/>
          <a:ext cx="8229600" cy="131975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400" kern="1200" dirty="0" smtClean="0"/>
            <a:t>4. Costo y recursos: Pasar al nuevo tipo de universidad es costoso, no tanto como establecer una “</a:t>
          </a:r>
          <a:r>
            <a:rPr lang="es-ES" sz="2400" kern="1200" dirty="0" err="1" smtClean="0"/>
            <a:t>world</a:t>
          </a:r>
          <a:r>
            <a:rPr lang="es-ES" sz="2400" kern="1200" dirty="0" smtClean="0"/>
            <a:t> </a:t>
          </a:r>
          <a:r>
            <a:rPr lang="es-ES" sz="2400" kern="1200" dirty="0" err="1" smtClean="0"/>
            <a:t>class</a:t>
          </a:r>
          <a:r>
            <a:rPr lang="es-ES" sz="2400" kern="1200" dirty="0" smtClean="0"/>
            <a:t> </a:t>
          </a:r>
          <a:r>
            <a:rPr lang="es-ES" sz="2400" kern="1200" dirty="0" err="1" smtClean="0"/>
            <a:t>university</a:t>
          </a:r>
          <a:r>
            <a:rPr lang="es-ES" sz="2400" kern="1200" dirty="0" smtClean="0"/>
            <a:t>”, pero…</a:t>
          </a:r>
          <a:endParaRPr lang="es-ES" sz="2400" kern="1200" dirty="0"/>
        </a:p>
      </dsp:txBody>
      <dsp:txXfrm>
        <a:off x="64425" y="2414789"/>
        <a:ext cx="8100750" cy="1190909"/>
      </dsp:txXfrm>
    </dsp:sp>
    <dsp:sp modelId="{046A4FED-092B-484A-A6FE-579BD52BD245}">
      <dsp:nvSpPr>
        <dsp:cNvPr id="0" name=""/>
        <dsp:cNvSpPr/>
      </dsp:nvSpPr>
      <dsp:spPr>
        <a:xfrm>
          <a:off x="0" y="3670124"/>
          <a:ext cx="8229600" cy="1887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1900" kern="1200" dirty="0" smtClean="0"/>
            <a:t>V</a:t>
          </a:r>
          <a:r>
            <a:rPr lang="es-ES" sz="1900" kern="1200" dirty="0" smtClean="0"/>
            <a:t>ía subsidio directos del presupuesto nacional (vía habitual)</a:t>
          </a:r>
          <a:endParaRPr lang="es-E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1900" kern="1200" dirty="0" smtClean="0"/>
            <a:t>V</a:t>
          </a:r>
          <a:r>
            <a:rPr lang="es-ES" sz="1900" kern="1200" dirty="0" smtClean="0"/>
            <a:t>ía competencia por fondos públicos (basales y de investigación)</a:t>
          </a:r>
          <a:endParaRPr lang="es-E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1900" kern="1200" dirty="0" smtClean="0"/>
            <a:t>V</a:t>
          </a:r>
          <a:r>
            <a:rPr lang="es-ES" sz="1900" kern="1200" dirty="0" smtClean="0"/>
            <a:t>ía donaciones privadas (</a:t>
          </a:r>
          <a:r>
            <a:rPr lang="es-ES" sz="1900" kern="1200" dirty="0" err="1" smtClean="0"/>
            <a:t>endowment</a:t>
          </a:r>
          <a:r>
            <a:rPr lang="es-ES" sz="1900" kern="1200" dirty="0" smtClean="0"/>
            <a:t>)</a:t>
          </a:r>
          <a:endParaRPr lang="es-E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1900" kern="1200" dirty="0" smtClean="0"/>
            <a:t>V</a:t>
          </a:r>
          <a:r>
            <a:rPr lang="es-ES" sz="1900" kern="1200" dirty="0" smtClean="0"/>
            <a:t>ía subsidios cruzados provenientes de ingresos propios (aranceles/límites), venta de servicios/productos y crédito.</a:t>
          </a:r>
          <a:endParaRPr lang="es-E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S" sz="1900" kern="1200" dirty="0" smtClean="0"/>
            <a:t>V</a:t>
          </a:r>
          <a:r>
            <a:rPr lang="es-ES" sz="1900" kern="1200" dirty="0" smtClean="0"/>
            <a:t>ía un mix creativo de los anteriores. </a:t>
          </a:r>
          <a:endParaRPr lang="es-ES" sz="1900" kern="1200" dirty="0"/>
        </a:p>
      </dsp:txBody>
      <dsp:txXfrm>
        <a:off x="0" y="3670124"/>
        <a:ext cx="8229600" cy="18878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E179FD-AC98-C942-A958-6F1A28D2DAF4}" type="datetimeFigureOut">
              <a:rPr lang="es-ES" smtClean="0"/>
              <a:t>26-01-13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349D4-FBFB-044D-870A-9049FEF89A4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73277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A706-D649-6144-A4E7-65FB96AAC3C4}" type="datetimeFigureOut">
              <a:rPr lang="es-ES" smtClean="0"/>
              <a:t>24-01-13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7DB7-1F36-2545-A44B-3CAE56D10BB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1785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A706-D649-6144-A4E7-65FB96AAC3C4}" type="datetimeFigureOut">
              <a:rPr lang="es-ES" smtClean="0"/>
              <a:t>24-01-13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7DB7-1F36-2545-A44B-3CAE56D10BB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245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A706-D649-6144-A4E7-65FB96AAC3C4}" type="datetimeFigureOut">
              <a:rPr lang="es-ES" smtClean="0"/>
              <a:t>24-01-13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7DB7-1F36-2545-A44B-3CAE56D10BB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2212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A706-D649-6144-A4E7-65FB96AAC3C4}" type="datetimeFigureOut">
              <a:rPr lang="es-ES" smtClean="0"/>
              <a:t>24-01-13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7DB7-1F36-2545-A44B-3CAE56D10BB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4172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A706-D649-6144-A4E7-65FB96AAC3C4}" type="datetimeFigureOut">
              <a:rPr lang="es-ES" smtClean="0"/>
              <a:t>24-01-13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7DB7-1F36-2545-A44B-3CAE56D10BB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495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A706-D649-6144-A4E7-65FB96AAC3C4}" type="datetimeFigureOut">
              <a:rPr lang="es-ES" smtClean="0"/>
              <a:t>24-01-13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7DB7-1F36-2545-A44B-3CAE56D10BB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2076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A706-D649-6144-A4E7-65FB96AAC3C4}" type="datetimeFigureOut">
              <a:rPr lang="es-ES" smtClean="0"/>
              <a:t>24-01-13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7DB7-1F36-2545-A44B-3CAE56D10BB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4212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A706-D649-6144-A4E7-65FB96AAC3C4}" type="datetimeFigureOut">
              <a:rPr lang="es-ES" smtClean="0"/>
              <a:t>24-01-13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7DB7-1F36-2545-A44B-3CAE56D10BB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480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A706-D649-6144-A4E7-65FB96AAC3C4}" type="datetimeFigureOut">
              <a:rPr lang="es-ES" smtClean="0"/>
              <a:t>24-01-13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7DB7-1F36-2545-A44B-3CAE56D10BB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1492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A706-D649-6144-A4E7-65FB96AAC3C4}" type="datetimeFigureOut">
              <a:rPr lang="es-ES" smtClean="0"/>
              <a:t>24-01-13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7DB7-1F36-2545-A44B-3CAE56D10BB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345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9A706-D649-6144-A4E7-65FB96AAC3C4}" type="datetimeFigureOut">
              <a:rPr lang="es-ES" smtClean="0"/>
              <a:t>24-01-13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57DB7-1F36-2545-A44B-3CAE56D10BB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7706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9A706-D649-6144-A4E7-65FB96AAC3C4}" type="datetimeFigureOut">
              <a:rPr lang="es-ES" smtClean="0"/>
              <a:t>24-01-13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57DB7-1F36-2545-A44B-3CAE56D10BB0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6632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brunner.cl" TargetMode="Externa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ES" dirty="0" smtClean="0"/>
              <a:t>Tr</a:t>
            </a:r>
            <a:r>
              <a:rPr lang="es-ES" dirty="0" smtClean="0"/>
              <a:t>ánsito desde una U docente a una de investigación con doctorados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JJ Brunner</a:t>
            </a:r>
          </a:p>
          <a:p>
            <a:r>
              <a:rPr lang="es-ES" dirty="0" smtClean="0">
                <a:hlinkClick r:id="rId2"/>
              </a:rPr>
              <a:t>www.brunner.cl</a:t>
            </a:r>
            <a:endParaRPr lang="es-ES" dirty="0" smtClean="0"/>
          </a:p>
          <a:p>
            <a:r>
              <a:rPr lang="es-ES" dirty="0" smtClean="0"/>
              <a:t>28 de enero de 2013</a:t>
            </a:r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4400" y="0"/>
            <a:ext cx="2436000" cy="156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702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093" y="0"/>
            <a:ext cx="9139090" cy="8773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es-ES" sz="4000" dirty="0" smtClean="0"/>
              <a:t>Desaf</a:t>
            </a:r>
            <a:r>
              <a:rPr lang="es-ES" sz="4000" dirty="0" smtClean="0"/>
              <a:t>íos y tensiones </a:t>
            </a:r>
            <a:br>
              <a:rPr lang="es-ES" sz="4000" dirty="0" smtClean="0"/>
            </a:br>
            <a:r>
              <a:rPr lang="es-ES" sz="2200" dirty="0" smtClean="0"/>
              <a:t>del tránsito hacia U con investigación y doctorados</a:t>
            </a:r>
            <a:endParaRPr lang="es-ES" sz="22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3095696"/>
              </p:ext>
            </p:extLst>
          </p:nvPr>
        </p:nvGraphicFramePr>
        <p:xfrm>
          <a:off x="457200" y="1126087"/>
          <a:ext cx="8229600" cy="5512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3839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5229413"/>
              </p:ext>
            </p:extLst>
          </p:nvPr>
        </p:nvGraphicFramePr>
        <p:xfrm>
          <a:off x="457200" y="1047750"/>
          <a:ext cx="8229600" cy="56694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0" y="30163"/>
            <a:ext cx="9144000" cy="8731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es-ES" sz="4000" dirty="0" smtClean="0"/>
              <a:t>Desaf</a:t>
            </a:r>
            <a:r>
              <a:rPr lang="es-ES" sz="4000" dirty="0" smtClean="0"/>
              <a:t>íos y tensiones </a:t>
            </a:r>
            <a:br>
              <a:rPr lang="es-ES" sz="4000" dirty="0" smtClean="0"/>
            </a:br>
            <a:r>
              <a:rPr lang="es-ES" sz="2200" dirty="0" smtClean="0"/>
              <a:t>del tránsito hacia U con investigación y doctorados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1296848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76137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es-ES" sz="3600" dirty="0" smtClean="0"/>
              <a:t>Doctorados: distintos perfiles</a:t>
            </a:r>
            <a:endParaRPr lang="es-ES" sz="36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4534531"/>
              </p:ext>
            </p:extLst>
          </p:nvPr>
        </p:nvGraphicFramePr>
        <p:xfrm>
          <a:off x="314238" y="775275"/>
          <a:ext cx="8510614" cy="59893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5307"/>
                <a:gridCol w="4255307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Doctorado tradicional (PhD)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Doctorados profesionales 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Larga historia. Moderno, nace XIX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Arranca</a:t>
                      </a:r>
                      <a:r>
                        <a:rPr lang="es-ES" baseline="0" dirty="0" smtClean="0"/>
                        <a:t> fin XIX pero se difunde 1990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Grado netamente acad</a:t>
                      </a:r>
                      <a:r>
                        <a:rPr lang="es-ES" dirty="0" smtClean="0"/>
                        <a:t>émico, </a:t>
                      </a:r>
                      <a:r>
                        <a:rPr lang="es-ES" i="1" dirty="0" err="1" smtClean="0"/>
                        <a:t>scholar</a:t>
                      </a:r>
                      <a:r>
                        <a:rPr lang="es-ES" dirty="0" smtClean="0"/>
                        <a:t>, en disciplinas fundamentales y especialidades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Grado para practicantes en campos profesionales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Objetivo: descubrimiento nuevos conocimientos en frontera de disciplinas. Tesis extensa, s</a:t>
                      </a:r>
                      <a:r>
                        <a:rPr lang="es-ES" dirty="0" smtClean="0"/>
                        <a:t>ólo referida a conocimientos (70 mil).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Integrar conocimiento</a:t>
                      </a:r>
                      <a:r>
                        <a:rPr lang="es-ES" baseline="0" dirty="0" smtClean="0"/>
                        <a:t> acad</a:t>
                      </a:r>
                      <a:r>
                        <a:rPr lang="es-ES" baseline="0" dirty="0" smtClean="0"/>
                        <a:t>émico y profesional. Desarrollar práctica y contribuir al conocimiento en la profesión. Tesis breve (30 mil); atención a empleabilidad.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Prepara</a:t>
                      </a:r>
                      <a:r>
                        <a:rPr lang="es-ES" baseline="0" dirty="0" smtClean="0"/>
                        <a:t> para carrera acad</a:t>
                      </a:r>
                      <a:r>
                        <a:rPr lang="es-ES" baseline="0" dirty="0" smtClean="0"/>
                        <a:t>émico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Prepara para pr</a:t>
                      </a:r>
                      <a:r>
                        <a:rPr lang="es-ES" dirty="0" smtClean="0"/>
                        <a:t>áctica competente (reflexiva) en campo profesional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Basado</a:t>
                      </a:r>
                      <a:r>
                        <a:rPr lang="es-ES" baseline="0" dirty="0" smtClean="0"/>
                        <a:t> en Modo 1 de producci</a:t>
                      </a:r>
                      <a:r>
                        <a:rPr lang="es-ES" baseline="0" dirty="0" smtClean="0"/>
                        <a:t>ón conocimiento y modelo aprendiz + curso y tesis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Basado en Modo 2 (interdisciplinario,</a:t>
                      </a:r>
                      <a:r>
                        <a:rPr lang="es-ES" baseline="0" dirty="0" smtClean="0"/>
                        <a:t> pr</a:t>
                      </a:r>
                      <a:r>
                        <a:rPr lang="es-ES" baseline="0" dirty="0" smtClean="0"/>
                        <a:t>áctico, referido a diversas comunidades) y usa variados modelos educativos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Usualmente de tiempo completo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Frecuentemente de tiempo parcial, a mitad de carrera, </a:t>
                      </a:r>
                      <a:r>
                        <a:rPr lang="es-ES" dirty="0" smtClean="0"/>
                        <a:t>énfasis desarrollo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dirty="0" err="1" smtClean="0"/>
                        <a:t>prof.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Í</a:t>
                      </a:r>
                      <a:r>
                        <a:rPr lang="es-ES" dirty="0" smtClean="0"/>
                        <a:t>ntegramente centrado</a:t>
                      </a:r>
                      <a:r>
                        <a:rPr lang="es-ES" baseline="0" dirty="0" smtClean="0"/>
                        <a:t> en Universidad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Abierto a a industria, profesiones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err="1" smtClean="0"/>
                        <a:t>DEd</a:t>
                      </a:r>
                      <a:r>
                        <a:rPr lang="es-ES" sz="1600" dirty="0" smtClean="0"/>
                        <a:t> o </a:t>
                      </a:r>
                      <a:r>
                        <a:rPr lang="es-ES" sz="1600" dirty="0" err="1" smtClean="0"/>
                        <a:t>EdD</a:t>
                      </a:r>
                      <a:r>
                        <a:rPr lang="es-ES" sz="1600" dirty="0" smtClean="0"/>
                        <a:t>, </a:t>
                      </a:r>
                      <a:r>
                        <a:rPr lang="es-ES" sz="1600" dirty="0" err="1" smtClean="0"/>
                        <a:t>DClinPsy</a:t>
                      </a:r>
                      <a:r>
                        <a:rPr lang="es-ES" sz="1600" dirty="0" smtClean="0"/>
                        <a:t>, </a:t>
                      </a:r>
                      <a:r>
                        <a:rPr lang="es-ES" sz="1600" dirty="0" err="1" smtClean="0"/>
                        <a:t>EngD</a:t>
                      </a:r>
                      <a:r>
                        <a:rPr lang="es-ES" sz="1600" dirty="0" smtClean="0"/>
                        <a:t>, DBA, </a:t>
                      </a:r>
                      <a:r>
                        <a:rPr lang="es-ES" sz="1600" dirty="0" err="1" smtClean="0"/>
                        <a:t>DArch</a:t>
                      </a:r>
                      <a:r>
                        <a:rPr lang="es-ES" sz="1600" dirty="0" smtClean="0"/>
                        <a:t>, </a:t>
                      </a:r>
                      <a:r>
                        <a:rPr lang="es-ES" sz="1600" dirty="0" err="1" smtClean="0"/>
                        <a:t>DPharm</a:t>
                      </a:r>
                      <a:r>
                        <a:rPr lang="es-ES" sz="1600" dirty="0" smtClean="0"/>
                        <a:t>, </a:t>
                      </a:r>
                      <a:r>
                        <a:rPr lang="es-ES" sz="1600" dirty="0" err="1" smtClean="0"/>
                        <a:t>DCrJ</a:t>
                      </a:r>
                      <a:r>
                        <a:rPr lang="es-ES" sz="1600" dirty="0" smtClean="0"/>
                        <a:t> </a:t>
                      </a:r>
                      <a:endParaRPr lang="es-E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6269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605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l"/>
            <a:r>
              <a:rPr lang="es-ES" sz="3600" dirty="0" smtClean="0"/>
              <a:t>La escena institucional posmoderna</a:t>
            </a:r>
            <a:endParaRPr lang="es-ES" sz="36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8159596"/>
              </p:ext>
            </p:extLst>
          </p:nvPr>
        </p:nvGraphicFramePr>
        <p:xfrm>
          <a:off x="457200" y="690587"/>
          <a:ext cx="8229599" cy="5612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UNIVERSITARIO</a:t>
                      </a: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NO UNIVERSTIARIO</a:t>
                      </a: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PRIVADO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PÚBLICO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PRIVADO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ARG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1.175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2.092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</a:t>
                      </a:r>
                    </a:p>
                  </a:txBody>
                  <a:tcPr marL="12700" marR="12700" marT="1270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313</a:t>
                      </a: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313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186</a:t>
                      </a:r>
                    </a:p>
                  </a:txBody>
                  <a:tcPr marL="12700" marR="12700" marT="1270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2.128</a:t>
                      </a: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2.128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CHI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12700" marR="12700" marT="1270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</a:t>
                      </a: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117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282</a:t>
                      </a:r>
                    </a:p>
                  </a:txBody>
                  <a:tcPr marL="12700" marR="12700" marT="1270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</a:t>
                      </a: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CRC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CUB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GUA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HON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MEX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1.701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2.573</a:t>
                      </a:r>
                    </a:p>
                  </a:txBody>
                  <a:tcPr marL="12700" marR="12700" marT="1270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NIC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PAN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166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1.120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PTR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337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RDM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URU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VEN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112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ESP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</a:t>
                      </a:r>
                    </a:p>
                  </a:txBody>
                  <a:tcPr marL="12700" marR="12700" marT="1270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5.241</a:t>
                      </a: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5.241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</a:t>
                      </a:r>
                    </a:p>
                  </a:txBody>
                  <a:tcPr marL="12700" marR="12700" marT="1270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</a:t>
                      </a:r>
                    </a:p>
                  </a:txBody>
                  <a:tcPr marL="12700" marR="12700" marT="12700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87</a:t>
                      </a:r>
                    </a:p>
                  </a:txBody>
                  <a:tcPr marL="12700" marR="12700" marT="12700" marB="0" anchor="ctr"/>
                </a:tc>
              </a:tr>
              <a:tr h="244017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1.428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2.571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3.999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9.993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1.921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11.914</a:t>
                      </a:r>
                    </a:p>
                  </a:txBody>
                  <a:tcPr marL="12700" marR="12700" marT="12700" marB="0" anchor="ctr"/>
                </a:tc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3200400" y="6488668"/>
            <a:ext cx="25988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Fuente: Brunner y Ferrada, 2011. 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1200412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0638"/>
            <a:ext cx="9144000" cy="6651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l"/>
            <a:r>
              <a:rPr lang="es-ES" dirty="0" smtClean="0"/>
              <a:t>IBA: Predominio de </a:t>
            </a:r>
            <a:r>
              <a:rPr lang="es-ES" dirty="0" err="1" smtClean="0"/>
              <a:t>Ues</a:t>
            </a:r>
            <a:r>
              <a:rPr lang="es-ES" dirty="0" smtClean="0"/>
              <a:t> docentes</a:t>
            </a:r>
            <a:endParaRPr lang="es-ES" dirty="0"/>
          </a:p>
        </p:txBody>
      </p:sp>
      <p:pic>
        <p:nvPicPr>
          <p:cNvPr id="4" name="Marcador de contenido 3" descr="TortaIB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" b="3402"/>
          <a:stretch/>
        </p:blipFill>
        <p:spPr>
          <a:xfrm>
            <a:off x="457200" y="812800"/>
            <a:ext cx="8229600" cy="5900698"/>
          </a:xfrm>
        </p:spPr>
      </p:pic>
      <p:sp>
        <p:nvSpPr>
          <p:cNvPr id="5" name="CuadroTexto 4"/>
          <p:cNvSpPr txBox="1"/>
          <p:nvPr/>
        </p:nvSpPr>
        <p:spPr>
          <a:xfrm>
            <a:off x="3314756" y="5605502"/>
            <a:ext cx="3886087" cy="1107996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100" dirty="0" err="1"/>
              <a:t>UdeI</a:t>
            </a:r>
            <a:r>
              <a:rPr lang="es-ES" sz="1100" dirty="0"/>
              <a:t>: 3,000 o más publicaciones registradas durante 2006-2010</a:t>
            </a:r>
          </a:p>
          <a:p>
            <a:r>
              <a:rPr lang="es-ES" sz="1100" dirty="0" err="1"/>
              <a:t>UcI</a:t>
            </a:r>
            <a:r>
              <a:rPr lang="es-ES" sz="1100" dirty="0"/>
              <a:t>: 1,000 a 2,999 publicaciones registradas durante 2006-2010</a:t>
            </a:r>
          </a:p>
          <a:p>
            <a:r>
              <a:rPr lang="es-ES" sz="1100" dirty="0" err="1"/>
              <a:t>UemeI</a:t>
            </a:r>
            <a:r>
              <a:rPr lang="es-ES" sz="1100" dirty="0"/>
              <a:t>-I: 500 a 999 publicaciones registradas</a:t>
            </a:r>
            <a:r>
              <a:rPr lang="es-ES" sz="1100" baseline="0" dirty="0"/>
              <a:t> durante 2006-2010</a:t>
            </a:r>
            <a:endParaRPr lang="es-ES" sz="1100" dirty="0"/>
          </a:p>
          <a:p>
            <a:r>
              <a:rPr lang="es-ES" sz="1100" dirty="0" err="1"/>
              <a:t>UemeI</a:t>
            </a:r>
            <a:r>
              <a:rPr lang="es-ES" sz="1100" dirty="0"/>
              <a:t>-II: 100 a 499 publicaciones </a:t>
            </a:r>
            <a:r>
              <a:rPr lang="es-ES" sz="1100" dirty="0" smtClean="0"/>
              <a:t>registradas </a:t>
            </a:r>
            <a:r>
              <a:rPr lang="es-ES" sz="1100" dirty="0"/>
              <a:t>durante 2006-2010</a:t>
            </a:r>
          </a:p>
          <a:p>
            <a:r>
              <a:rPr lang="es-ES" sz="1100" dirty="0" err="1"/>
              <a:t>UespI</a:t>
            </a:r>
            <a:r>
              <a:rPr lang="es-ES" sz="1100" dirty="0"/>
              <a:t>: menos de 100 </a:t>
            </a:r>
            <a:r>
              <a:rPr lang="es-ES" sz="1100" dirty="0" smtClean="0"/>
              <a:t>registradas </a:t>
            </a:r>
            <a:r>
              <a:rPr lang="es-ES" sz="1100" dirty="0"/>
              <a:t>durante 2006-2010</a:t>
            </a:r>
          </a:p>
          <a:p>
            <a:r>
              <a:rPr lang="es-ES" sz="1100" dirty="0" err="1"/>
              <a:t>UpD</a:t>
            </a:r>
            <a:r>
              <a:rPr lang="es-ES" sz="1100" dirty="0"/>
              <a:t>: sin publicaciones y por tanto fuera del Ranking SIR 2012.</a:t>
            </a:r>
          </a:p>
        </p:txBody>
      </p:sp>
      <p:sp>
        <p:nvSpPr>
          <p:cNvPr id="6" name="CuadroTexto 5"/>
          <p:cNvSpPr txBox="1"/>
          <p:nvPr/>
        </p:nvSpPr>
        <p:spPr>
          <a:xfrm rot="16200000">
            <a:off x="6258088" y="3754747"/>
            <a:ext cx="51872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Fuente: Sobre la base de </a:t>
            </a:r>
            <a:r>
              <a:rPr lang="es-ES" sz="1400" dirty="0" err="1" smtClean="0"/>
              <a:t>SCImago</a:t>
            </a:r>
            <a:r>
              <a:rPr lang="es-ES" sz="1400" dirty="0" smtClean="0"/>
              <a:t>, </a:t>
            </a:r>
            <a:r>
              <a:rPr lang="es-ES" sz="1400" dirty="0"/>
              <a:t>Ranking Iberoamericano SIR 2012</a:t>
            </a:r>
          </a:p>
        </p:txBody>
      </p:sp>
    </p:spTree>
    <p:extLst>
      <p:ext uri="{BB962C8B-B14F-4D97-AF65-F5344CB8AC3E}">
        <p14:creationId xmlns:p14="http://schemas.microsoft.com/office/powerpoint/2010/main" val="786070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6576"/>
            <a:ext cx="9144000" cy="703596"/>
          </a:xfrm>
        </p:spPr>
        <p:txBody>
          <a:bodyPr>
            <a:normAutofit/>
          </a:bodyPr>
          <a:lstStyle/>
          <a:p>
            <a:r>
              <a:rPr lang="es-ES" sz="3600" dirty="0" smtClean="0"/>
              <a:t>Chile: Diferenciaci</a:t>
            </a:r>
            <a:r>
              <a:rPr lang="es-ES" sz="3600" dirty="0" smtClean="0"/>
              <a:t>ón y diversidad</a:t>
            </a:r>
            <a:endParaRPr lang="es-ES" sz="36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5897882"/>
              </p:ext>
            </p:extLst>
          </p:nvPr>
        </p:nvGraphicFramePr>
        <p:xfrm>
          <a:off x="457200" y="1050251"/>
          <a:ext cx="8229600" cy="50777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5127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6486"/>
            <a:ext cx="9144000" cy="6016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l"/>
            <a:r>
              <a:rPr lang="es-ES" sz="3600" dirty="0" smtClean="0"/>
              <a:t>Mapa chileno: categor</a:t>
            </a:r>
            <a:r>
              <a:rPr lang="es-ES" sz="3600" dirty="0" smtClean="0"/>
              <a:t>ías </a:t>
            </a:r>
            <a:r>
              <a:rPr lang="es-ES" sz="3600" dirty="0" err="1" smtClean="0"/>
              <a:t>Ues</a:t>
            </a:r>
            <a:r>
              <a:rPr lang="es-ES" sz="3600" dirty="0" smtClean="0"/>
              <a:t> x investigaci</a:t>
            </a:r>
            <a:r>
              <a:rPr lang="es-ES" sz="3600" dirty="0" smtClean="0"/>
              <a:t>ón</a:t>
            </a:r>
            <a:endParaRPr lang="es-ES" sz="3600" dirty="0"/>
          </a:p>
        </p:txBody>
      </p:sp>
      <p:pic>
        <p:nvPicPr>
          <p:cNvPr id="4" name="Marcador de contenido 3" descr="CL-UESxInv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331" r="-16331"/>
          <a:stretch>
            <a:fillRect/>
          </a:stretch>
        </p:blipFill>
        <p:spPr>
          <a:xfrm>
            <a:off x="-800101" y="876299"/>
            <a:ext cx="8463865" cy="4654800"/>
          </a:xfrm>
        </p:spPr>
      </p:pic>
      <p:sp>
        <p:nvSpPr>
          <p:cNvPr id="5" name="CuadroTexto 4"/>
          <p:cNvSpPr txBox="1"/>
          <p:nvPr/>
        </p:nvSpPr>
        <p:spPr>
          <a:xfrm>
            <a:off x="4229121" y="1277487"/>
            <a:ext cx="2278226" cy="28007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Tx/>
              <a:buChar char="•"/>
            </a:pPr>
            <a:r>
              <a:rPr lang="es-ES" sz="1600" dirty="0" smtClean="0"/>
              <a:t>55% vs 45%</a:t>
            </a:r>
          </a:p>
          <a:p>
            <a:pPr marL="285750" indent="-285750">
              <a:buFontTx/>
              <a:buChar char="•"/>
            </a:pPr>
            <a:r>
              <a:rPr lang="es-ES" sz="1600" dirty="0" err="1" smtClean="0"/>
              <a:t>Ues</a:t>
            </a:r>
            <a:r>
              <a:rPr lang="es-ES" sz="1600" dirty="0" smtClean="0"/>
              <a:t> </a:t>
            </a:r>
            <a:r>
              <a:rPr lang="es-ES" sz="1600" dirty="0" smtClean="0">
                <a:solidFill>
                  <a:srgbClr val="FF0000"/>
                </a:solidFill>
              </a:rPr>
              <a:t>DE</a:t>
            </a:r>
            <a:r>
              <a:rPr lang="es-ES" sz="1600" dirty="0" smtClean="0"/>
              <a:t> </a:t>
            </a:r>
            <a:r>
              <a:rPr lang="es-ES" sz="1600" dirty="0" err="1" smtClean="0"/>
              <a:t>inv</a:t>
            </a:r>
            <a:r>
              <a:rPr lang="es-ES" sz="1600" dirty="0" smtClean="0"/>
              <a:t> producen</a:t>
            </a:r>
          </a:p>
          <a:p>
            <a:r>
              <a:rPr lang="es-ES" sz="1600" dirty="0" smtClean="0"/>
              <a:t>      juntas &lt; que USP</a:t>
            </a:r>
          </a:p>
          <a:p>
            <a:pPr marL="285750" indent="-285750">
              <a:buFontTx/>
              <a:buChar char="•"/>
            </a:pPr>
            <a:r>
              <a:rPr lang="es-ES" sz="1600" dirty="0" smtClean="0"/>
              <a:t>8 primeras U por PC</a:t>
            </a:r>
          </a:p>
          <a:p>
            <a:r>
              <a:rPr lang="es-ES" sz="1600" dirty="0"/>
              <a:t> </a:t>
            </a:r>
            <a:r>
              <a:rPr lang="es-ES" sz="1600" dirty="0" smtClean="0"/>
              <a:t>     son las m</a:t>
            </a:r>
            <a:r>
              <a:rPr lang="es-ES" sz="1600" dirty="0" smtClean="0"/>
              <a:t>ás antiguas</a:t>
            </a:r>
          </a:p>
          <a:p>
            <a:pPr marL="285750" indent="-285750">
              <a:buFontTx/>
              <a:buChar char="•"/>
            </a:pPr>
            <a:r>
              <a:rPr lang="es-ES" sz="1600" dirty="0" smtClean="0"/>
              <a:t>UNAB (nº 12) cierra</a:t>
            </a:r>
          </a:p>
          <a:p>
            <a:r>
              <a:rPr lang="es-ES" sz="1600" dirty="0" smtClean="0"/>
              <a:t>      Grupo </a:t>
            </a:r>
            <a:r>
              <a:rPr lang="es-ES" sz="1600" dirty="0" err="1" smtClean="0"/>
              <a:t>Ues</a:t>
            </a:r>
            <a:r>
              <a:rPr lang="es-ES" sz="1600" dirty="0" smtClean="0"/>
              <a:t> </a:t>
            </a:r>
            <a:r>
              <a:rPr lang="es-ES" sz="1600" dirty="0" smtClean="0">
                <a:solidFill>
                  <a:srgbClr val="FF0000"/>
                </a:solidFill>
              </a:rPr>
              <a:t>EM-I</a:t>
            </a:r>
          </a:p>
          <a:p>
            <a:pPr marL="285750" indent="-285750">
              <a:buFontTx/>
              <a:buChar char="•"/>
            </a:pPr>
            <a:r>
              <a:rPr lang="es-ES" sz="1600" dirty="0" smtClean="0"/>
              <a:t>UDP (nº13) lidera </a:t>
            </a:r>
          </a:p>
          <a:p>
            <a:r>
              <a:rPr lang="es-ES" sz="1600" dirty="0" smtClean="0"/>
              <a:t>      Grupo </a:t>
            </a:r>
            <a:r>
              <a:rPr lang="es-ES" sz="1600" dirty="0" err="1" smtClean="0"/>
              <a:t>Ues</a:t>
            </a:r>
            <a:r>
              <a:rPr lang="es-ES" sz="1600" dirty="0" smtClean="0"/>
              <a:t> </a:t>
            </a:r>
            <a:r>
              <a:rPr lang="es-ES" sz="1600" dirty="0" smtClean="0">
                <a:solidFill>
                  <a:srgbClr val="FF0000"/>
                </a:solidFill>
              </a:rPr>
              <a:t>EM-II</a:t>
            </a:r>
          </a:p>
          <a:p>
            <a:pPr marL="285750" indent="-285750">
              <a:buFontTx/>
              <a:buChar char="•"/>
            </a:pPr>
            <a:r>
              <a:rPr lang="es-ES" sz="1600" dirty="0" smtClean="0"/>
              <a:t>Lugares 31 al 59 son </a:t>
            </a:r>
          </a:p>
          <a:p>
            <a:pPr marL="285750" indent="-285750">
              <a:buFontTx/>
              <a:buChar char="•"/>
            </a:pPr>
            <a:r>
              <a:rPr lang="es-ES" sz="1600" dirty="0" smtClean="0"/>
              <a:t>Ocupados x </a:t>
            </a:r>
            <a:r>
              <a:rPr lang="es-ES" sz="1600" dirty="0" err="1" smtClean="0"/>
              <a:t>Ues</a:t>
            </a:r>
            <a:r>
              <a:rPr lang="es-ES" sz="1600" dirty="0" smtClean="0"/>
              <a:t> </a:t>
            </a:r>
            <a:r>
              <a:rPr lang="es-ES" sz="1600" dirty="0" smtClean="0">
                <a:solidFill>
                  <a:srgbClr val="FF0000"/>
                </a:solidFill>
              </a:rPr>
              <a:t>ESP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942714" y="6059297"/>
            <a:ext cx="51872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Fuente: Sobre la base de </a:t>
            </a:r>
            <a:r>
              <a:rPr lang="es-ES" sz="1400" dirty="0" err="1" smtClean="0"/>
              <a:t>SCImago</a:t>
            </a:r>
            <a:r>
              <a:rPr lang="es-ES" sz="1400" dirty="0" smtClean="0"/>
              <a:t>, </a:t>
            </a:r>
            <a:r>
              <a:rPr lang="es-ES" sz="1400" dirty="0"/>
              <a:t>Ranking Iberoamericano SIR 2012</a:t>
            </a: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976421"/>
              </p:ext>
            </p:extLst>
          </p:nvPr>
        </p:nvGraphicFramePr>
        <p:xfrm>
          <a:off x="7113003" y="1219524"/>
          <a:ext cx="1307500" cy="4525950"/>
        </p:xfrm>
        <a:graphic>
          <a:graphicData uri="http://schemas.openxmlformats.org/drawingml/2006/table">
            <a:tbl>
              <a:tblPr/>
              <a:tblGrid>
                <a:gridCol w="653750"/>
                <a:gridCol w="653750"/>
              </a:tblGrid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7.880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5.564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UDEC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F1DE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USACH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UTFSM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UNAB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UFRO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UV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UNAB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E9D9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UDP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UBB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UTA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UDD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ULS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UAMDES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UCSMC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UMAG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ULA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UNAP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UTEM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  <a:tr h="150865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E6F1"/>
                    </a:solidFill>
                  </a:tcPr>
                </a:tc>
              </a:tr>
            </a:tbl>
          </a:graphicData>
        </a:graphic>
      </p:graphicFrame>
      <p:sp>
        <p:nvSpPr>
          <p:cNvPr id="8" name="CuadroTexto 7"/>
          <p:cNvSpPr txBox="1"/>
          <p:nvPr/>
        </p:nvSpPr>
        <p:spPr>
          <a:xfrm>
            <a:off x="6708655" y="850192"/>
            <a:ext cx="2110173" cy="33855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sz="1600" dirty="0" smtClean="0"/>
              <a:t>Producci</a:t>
            </a:r>
            <a:r>
              <a:rPr lang="es-ES" sz="1600" dirty="0" smtClean="0"/>
              <a:t>ón 2006- 2012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675078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4636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s-ES" sz="3600" dirty="0" smtClean="0"/>
              <a:t>Chile: competencia x prestigio</a:t>
            </a:r>
            <a:endParaRPr lang="es-ES" sz="3600" dirty="0"/>
          </a:p>
        </p:txBody>
      </p:sp>
      <p:pic>
        <p:nvPicPr>
          <p:cNvPr id="4" name="Marcador de contenido 3" descr="matrizII&amp;SEL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3" b="1523"/>
          <a:stretch/>
        </p:blipFill>
        <p:spPr>
          <a:xfrm>
            <a:off x="170310" y="955863"/>
            <a:ext cx="7008982" cy="5656623"/>
          </a:xfrm>
        </p:spPr>
      </p:pic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715180"/>
              </p:ext>
            </p:extLst>
          </p:nvPr>
        </p:nvGraphicFramePr>
        <p:xfrm>
          <a:off x="7384433" y="1066529"/>
          <a:ext cx="1524049" cy="4650536"/>
        </p:xfrm>
        <a:graphic>
          <a:graphicData uri="http://schemas.openxmlformats.org/drawingml/2006/table">
            <a:tbl>
              <a:tblPr/>
              <a:tblGrid>
                <a:gridCol w="434123"/>
                <a:gridCol w="563436"/>
                <a:gridCol w="526490"/>
              </a:tblGrid>
              <a:tr h="258626">
                <a:tc>
                  <a:txBody>
                    <a:bodyPr/>
                    <a:lstStyle/>
                    <a:p>
                      <a:pPr algn="l" fontAlgn="b"/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Intensidad Investigación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Selectividad</a:t>
                      </a:r>
                    </a:p>
                  </a:txBody>
                  <a:tcPr marL="9237" marR="9237" marT="92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PUC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UCH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UANDES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UAI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USACH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UTFSM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UDD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PUCV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UDEC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UDP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UTAL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UFRO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UV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UMCE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UFT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UAH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UACH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UCM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UCN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UTEM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ULS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UBB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UNAB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UPLA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UCCMC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USS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UTAR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UCEN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245">
                <a:tc>
                  <a:txBody>
                    <a:bodyPr/>
                    <a:lstStyle/>
                    <a:p>
                      <a:pPr algn="l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UATA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</a:p>
                  </a:txBody>
                  <a:tcPr marL="9237" marR="9237" marT="923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1008180" y="5717065"/>
            <a:ext cx="4883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PUC</a:t>
            </a:r>
            <a:endParaRPr lang="es-ES" sz="1400" dirty="0"/>
          </a:p>
        </p:txBody>
      </p:sp>
      <p:sp>
        <p:nvSpPr>
          <p:cNvPr id="8" name="CuadroTexto 7"/>
          <p:cNvSpPr txBox="1"/>
          <p:nvPr/>
        </p:nvSpPr>
        <p:spPr>
          <a:xfrm>
            <a:off x="708346" y="5532399"/>
            <a:ext cx="5074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UCH</a:t>
            </a:r>
            <a:endParaRPr lang="es-ES" sz="1400" dirty="0"/>
          </a:p>
        </p:txBody>
      </p:sp>
      <p:sp>
        <p:nvSpPr>
          <p:cNvPr id="9" name="CuadroTexto 8"/>
          <p:cNvSpPr txBox="1"/>
          <p:nvPr/>
        </p:nvSpPr>
        <p:spPr>
          <a:xfrm>
            <a:off x="3090008" y="2669833"/>
            <a:ext cx="4796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ULA</a:t>
            </a:r>
            <a:endParaRPr lang="es-ES" sz="14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2108014" y="5101511"/>
            <a:ext cx="503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UDP</a:t>
            </a:r>
            <a:endParaRPr lang="es-ES" sz="14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785939" y="5189152"/>
            <a:ext cx="5937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UDEC</a:t>
            </a:r>
            <a:endParaRPr lang="es-ES" sz="1400" dirty="0"/>
          </a:p>
        </p:txBody>
      </p:sp>
      <p:sp>
        <p:nvSpPr>
          <p:cNvPr id="12" name="CuadroTexto 11"/>
          <p:cNvSpPr txBox="1"/>
          <p:nvPr/>
        </p:nvSpPr>
        <p:spPr>
          <a:xfrm rot="710644">
            <a:off x="1149605" y="5531961"/>
            <a:ext cx="6938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USACH</a:t>
            </a:r>
            <a:endParaRPr lang="es-ES" sz="14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1391769" y="5409288"/>
            <a:ext cx="7058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UTFSM</a:t>
            </a:r>
            <a:endParaRPr lang="es-ES" sz="1400" dirty="0"/>
          </a:p>
        </p:txBody>
      </p:sp>
      <p:sp>
        <p:nvSpPr>
          <p:cNvPr id="14" name="CuadroTexto 13"/>
          <p:cNvSpPr txBox="1"/>
          <p:nvPr/>
        </p:nvSpPr>
        <p:spPr>
          <a:xfrm>
            <a:off x="1476916" y="5155041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/>
              <a:t>P</a:t>
            </a:r>
            <a:r>
              <a:rPr lang="es-ES" sz="1400" dirty="0" smtClean="0"/>
              <a:t>UCV</a:t>
            </a:r>
            <a:endParaRPr lang="es-ES" sz="1400" dirty="0"/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1867625" y="5189152"/>
            <a:ext cx="0" cy="71851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785939" y="5189152"/>
            <a:ext cx="108168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 flipV="1">
            <a:off x="2880515" y="4478159"/>
            <a:ext cx="0" cy="1429506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>
            <a:off x="785939" y="4478159"/>
            <a:ext cx="2094576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CuadroTexto 23"/>
          <p:cNvSpPr txBox="1"/>
          <p:nvPr/>
        </p:nvSpPr>
        <p:spPr>
          <a:xfrm>
            <a:off x="2452333" y="5343040"/>
            <a:ext cx="5207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UDD</a:t>
            </a:r>
            <a:endParaRPr lang="es-ES" sz="1400" dirty="0"/>
          </a:p>
        </p:txBody>
      </p:sp>
      <p:sp>
        <p:nvSpPr>
          <p:cNvPr id="25" name="CuadroTexto 24"/>
          <p:cNvSpPr txBox="1"/>
          <p:nvPr/>
        </p:nvSpPr>
        <p:spPr>
          <a:xfrm>
            <a:off x="2052211" y="5616155"/>
            <a:ext cx="800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UANDES</a:t>
            </a:r>
            <a:endParaRPr lang="es-ES" sz="1400" dirty="0"/>
          </a:p>
        </p:txBody>
      </p:sp>
      <p:sp>
        <p:nvSpPr>
          <p:cNvPr id="26" name="CuadroTexto 25"/>
          <p:cNvSpPr txBox="1"/>
          <p:nvPr/>
        </p:nvSpPr>
        <p:spPr>
          <a:xfrm>
            <a:off x="3194754" y="5520789"/>
            <a:ext cx="4489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UAI</a:t>
            </a:r>
            <a:endParaRPr lang="es-ES" sz="1400" dirty="0"/>
          </a:p>
        </p:txBody>
      </p:sp>
      <p:sp>
        <p:nvSpPr>
          <p:cNvPr id="27" name="CuadroTexto 26"/>
          <p:cNvSpPr txBox="1"/>
          <p:nvPr/>
        </p:nvSpPr>
        <p:spPr>
          <a:xfrm>
            <a:off x="3317125" y="4529186"/>
            <a:ext cx="5490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UCM</a:t>
            </a:r>
            <a:endParaRPr lang="es-ES" sz="1400" dirty="0"/>
          </a:p>
        </p:txBody>
      </p:sp>
      <p:sp>
        <p:nvSpPr>
          <p:cNvPr id="28" name="CuadroTexto 27"/>
          <p:cNvSpPr txBox="1"/>
          <p:nvPr/>
        </p:nvSpPr>
        <p:spPr>
          <a:xfrm>
            <a:off x="3748474" y="4298757"/>
            <a:ext cx="628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UTEM</a:t>
            </a:r>
            <a:endParaRPr lang="es-ES" sz="1400" dirty="0"/>
          </a:p>
        </p:txBody>
      </p:sp>
      <p:sp>
        <p:nvSpPr>
          <p:cNvPr id="29" name="CuadroTexto 28"/>
          <p:cNvSpPr txBox="1"/>
          <p:nvPr/>
        </p:nvSpPr>
        <p:spPr>
          <a:xfrm>
            <a:off x="4151144" y="4777973"/>
            <a:ext cx="6367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UMCE</a:t>
            </a:r>
            <a:endParaRPr lang="es-ES" sz="1400" dirty="0"/>
          </a:p>
        </p:txBody>
      </p:sp>
      <p:sp>
        <p:nvSpPr>
          <p:cNvPr id="30" name="CuadroTexto 29"/>
          <p:cNvSpPr txBox="1"/>
          <p:nvPr/>
        </p:nvSpPr>
        <p:spPr>
          <a:xfrm>
            <a:off x="4936156" y="4521357"/>
            <a:ext cx="5155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UAH</a:t>
            </a:r>
            <a:endParaRPr lang="es-ES" sz="1400" dirty="0"/>
          </a:p>
        </p:txBody>
      </p:sp>
      <p:sp>
        <p:nvSpPr>
          <p:cNvPr id="31" name="CuadroTexto 30"/>
          <p:cNvSpPr txBox="1"/>
          <p:nvPr/>
        </p:nvSpPr>
        <p:spPr>
          <a:xfrm>
            <a:off x="5028568" y="4764879"/>
            <a:ext cx="4698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UFT</a:t>
            </a:r>
            <a:endParaRPr lang="es-ES" sz="1400" dirty="0"/>
          </a:p>
        </p:txBody>
      </p:sp>
      <p:sp>
        <p:nvSpPr>
          <p:cNvPr id="32" name="CuadroTexto 31"/>
          <p:cNvSpPr txBox="1"/>
          <p:nvPr/>
        </p:nvSpPr>
        <p:spPr>
          <a:xfrm>
            <a:off x="785939" y="4457102"/>
            <a:ext cx="6113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UACH</a:t>
            </a:r>
            <a:endParaRPr lang="es-ES" sz="1400" dirty="0"/>
          </a:p>
        </p:txBody>
      </p:sp>
      <p:sp>
        <p:nvSpPr>
          <p:cNvPr id="33" name="CuadroTexto 32"/>
          <p:cNvSpPr txBox="1"/>
          <p:nvPr/>
        </p:nvSpPr>
        <p:spPr>
          <a:xfrm>
            <a:off x="1596536" y="4375297"/>
            <a:ext cx="5114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UCN</a:t>
            </a:r>
            <a:endParaRPr lang="es-ES" sz="1400" dirty="0"/>
          </a:p>
        </p:txBody>
      </p:sp>
      <p:sp>
        <p:nvSpPr>
          <p:cNvPr id="34" name="CuadroTexto 33"/>
          <p:cNvSpPr txBox="1"/>
          <p:nvPr/>
        </p:nvSpPr>
        <p:spPr>
          <a:xfrm>
            <a:off x="1215792" y="4912152"/>
            <a:ext cx="5987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UFRO</a:t>
            </a:r>
            <a:endParaRPr lang="es-ES" sz="1400" dirty="0"/>
          </a:p>
        </p:txBody>
      </p:sp>
      <p:sp>
        <p:nvSpPr>
          <p:cNvPr id="35" name="CuadroTexto 34"/>
          <p:cNvSpPr txBox="1"/>
          <p:nvPr/>
        </p:nvSpPr>
        <p:spPr>
          <a:xfrm rot="20516188">
            <a:off x="1767517" y="4931862"/>
            <a:ext cx="5693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UTAL</a:t>
            </a:r>
            <a:endParaRPr lang="es-ES" sz="1400" dirty="0"/>
          </a:p>
        </p:txBody>
      </p:sp>
      <p:sp>
        <p:nvSpPr>
          <p:cNvPr id="36" name="CuadroTexto 35"/>
          <p:cNvSpPr txBox="1"/>
          <p:nvPr/>
        </p:nvSpPr>
        <p:spPr>
          <a:xfrm>
            <a:off x="1906677" y="4783238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UV</a:t>
            </a:r>
            <a:endParaRPr lang="es-ES" sz="1400" dirty="0"/>
          </a:p>
        </p:txBody>
      </p:sp>
      <p:sp>
        <p:nvSpPr>
          <p:cNvPr id="37" name="CuadroTexto 36"/>
          <p:cNvSpPr txBox="1"/>
          <p:nvPr/>
        </p:nvSpPr>
        <p:spPr>
          <a:xfrm>
            <a:off x="1485086" y="4067520"/>
            <a:ext cx="617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UNAB</a:t>
            </a:r>
            <a:endParaRPr lang="es-ES" sz="1400" dirty="0"/>
          </a:p>
        </p:txBody>
      </p:sp>
      <p:sp>
        <p:nvSpPr>
          <p:cNvPr id="38" name="CuadroTexto 37"/>
          <p:cNvSpPr txBox="1"/>
          <p:nvPr/>
        </p:nvSpPr>
        <p:spPr>
          <a:xfrm>
            <a:off x="2204746" y="4170382"/>
            <a:ext cx="4951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UBB</a:t>
            </a:r>
            <a:endParaRPr lang="es-ES" sz="1400" dirty="0"/>
          </a:p>
        </p:txBody>
      </p:sp>
      <p:sp>
        <p:nvSpPr>
          <p:cNvPr id="39" name="CuadroTexto 38"/>
          <p:cNvSpPr txBox="1"/>
          <p:nvPr/>
        </p:nvSpPr>
        <p:spPr>
          <a:xfrm>
            <a:off x="2651601" y="4170382"/>
            <a:ext cx="4578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ULS</a:t>
            </a:r>
            <a:endParaRPr lang="es-ES" sz="1400" dirty="0"/>
          </a:p>
        </p:txBody>
      </p:sp>
      <p:sp>
        <p:nvSpPr>
          <p:cNvPr id="40" name="CuadroTexto 39"/>
          <p:cNvSpPr txBox="1"/>
          <p:nvPr/>
        </p:nvSpPr>
        <p:spPr>
          <a:xfrm>
            <a:off x="2377910" y="3985716"/>
            <a:ext cx="40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AU</a:t>
            </a:r>
            <a:endParaRPr lang="es-ES" sz="1400" dirty="0"/>
          </a:p>
        </p:txBody>
      </p:sp>
      <p:sp>
        <p:nvSpPr>
          <p:cNvPr id="41" name="CuadroTexto 40"/>
          <p:cNvSpPr txBox="1"/>
          <p:nvPr/>
        </p:nvSpPr>
        <p:spPr>
          <a:xfrm>
            <a:off x="2273638" y="3698188"/>
            <a:ext cx="4924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UTA</a:t>
            </a:r>
            <a:endParaRPr lang="es-ES" sz="1400" dirty="0"/>
          </a:p>
        </p:txBody>
      </p:sp>
      <p:sp>
        <p:nvSpPr>
          <p:cNvPr id="42" name="CuadroTexto 41"/>
          <p:cNvSpPr txBox="1"/>
          <p:nvPr/>
        </p:nvSpPr>
        <p:spPr>
          <a:xfrm>
            <a:off x="808005" y="1518907"/>
            <a:ext cx="627110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En general, </a:t>
            </a:r>
            <a:r>
              <a:rPr lang="es-ES" sz="1400" dirty="0" err="1" smtClean="0"/>
              <a:t>Ues</a:t>
            </a:r>
            <a:r>
              <a:rPr lang="es-ES" sz="1400" dirty="0" smtClean="0"/>
              <a:t> m</a:t>
            </a:r>
            <a:r>
              <a:rPr lang="es-ES" sz="1400" dirty="0" smtClean="0"/>
              <a:t>ás </a:t>
            </a:r>
            <a:r>
              <a:rPr lang="es-ES" sz="1400" dirty="0" smtClean="0"/>
              <a:t>intensivas en investigaci</a:t>
            </a:r>
            <a:r>
              <a:rPr lang="es-ES" sz="1400" dirty="0" smtClean="0"/>
              <a:t>ón son las más selectivas. PERO:</a:t>
            </a:r>
          </a:p>
          <a:p>
            <a:r>
              <a:rPr lang="es-ES" sz="1400" dirty="0" smtClean="0">
                <a:solidFill>
                  <a:srgbClr val="0000FF"/>
                </a:solidFill>
              </a:rPr>
              <a:t>Hay unas que muestran selectividad inferior a su lugar en ranking de investigación</a:t>
            </a:r>
          </a:p>
          <a:p>
            <a:r>
              <a:rPr lang="es-ES" sz="1400" dirty="0" smtClean="0">
                <a:solidFill>
                  <a:srgbClr val="660066"/>
                </a:solidFill>
              </a:rPr>
              <a:t>Hay otras que muestran un ranking de investigación por debajo de su  selectividad</a:t>
            </a:r>
            <a:r>
              <a:rPr lang="es-ES" sz="1400" dirty="0" smtClean="0"/>
              <a:t>.</a:t>
            </a:r>
          </a:p>
        </p:txBody>
      </p:sp>
      <p:sp>
        <p:nvSpPr>
          <p:cNvPr id="45" name="Forma libre 44"/>
          <p:cNvSpPr/>
          <p:nvPr/>
        </p:nvSpPr>
        <p:spPr>
          <a:xfrm>
            <a:off x="3194753" y="4268655"/>
            <a:ext cx="2303653" cy="1559911"/>
          </a:xfrm>
          <a:custGeom>
            <a:avLst/>
            <a:gdLst>
              <a:gd name="connsiteX0" fmla="*/ 196399 w 2698990"/>
              <a:gd name="connsiteY0" fmla="*/ 288069 h 1668244"/>
              <a:gd name="connsiteX1" fmla="*/ 196399 w 2698990"/>
              <a:gd name="connsiteY1" fmla="*/ 288069 h 1668244"/>
              <a:gd name="connsiteX2" fmla="*/ 274959 w 2698990"/>
              <a:gd name="connsiteY2" fmla="*/ 196410 h 1668244"/>
              <a:gd name="connsiteX3" fmla="*/ 301145 w 2698990"/>
              <a:gd name="connsiteY3" fmla="*/ 157128 h 1668244"/>
              <a:gd name="connsiteX4" fmla="*/ 379705 w 2698990"/>
              <a:gd name="connsiteY4" fmla="*/ 130940 h 1668244"/>
              <a:gd name="connsiteX5" fmla="*/ 497544 w 2698990"/>
              <a:gd name="connsiteY5" fmla="*/ 91658 h 1668244"/>
              <a:gd name="connsiteX6" fmla="*/ 772502 w 2698990"/>
              <a:gd name="connsiteY6" fmla="*/ 52376 h 1668244"/>
              <a:gd name="connsiteX7" fmla="*/ 837969 w 2698990"/>
              <a:gd name="connsiteY7" fmla="*/ 26188 h 1668244"/>
              <a:gd name="connsiteX8" fmla="*/ 890342 w 2698990"/>
              <a:gd name="connsiteY8" fmla="*/ 13094 h 1668244"/>
              <a:gd name="connsiteX9" fmla="*/ 929621 w 2698990"/>
              <a:gd name="connsiteY9" fmla="*/ 0 h 1668244"/>
              <a:gd name="connsiteX10" fmla="*/ 1296232 w 2698990"/>
              <a:gd name="connsiteY10" fmla="*/ 13094 h 1668244"/>
              <a:gd name="connsiteX11" fmla="*/ 2029455 w 2698990"/>
              <a:gd name="connsiteY11" fmla="*/ 26188 h 1668244"/>
              <a:gd name="connsiteX12" fmla="*/ 2186574 w 2698990"/>
              <a:gd name="connsiteY12" fmla="*/ 65470 h 1668244"/>
              <a:gd name="connsiteX13" fmla="*/ 2252040 w 2698990"/>
              <a:gd name="connsiteY13" fmla="*/ 91658 h 1668244"/>
              <a:gd name="connsiteX14" fmla="*/ 2317506 w 2698990"/>
              <a:gd name="connsiteY14" fmla="*/ 104752 h 1668244"/>
              <a:gd name="connsiteX15" fmla="*/ 2396066 w 2698990"/>
              <a:gd name="connsiteY15" fmla="*/ 130940 h 1668244"/>
              <a:gd name="connsiteX16" fmla="*/ 2513905 w 2698990"/>
              <a:gd name="connsiteY16" fmla="*/ 183316 h 1668244"/>
              <a:gd name="connsiteX17" fmla="*/ 2553185 w 2698990"/>
              <a:gd name="connsiteY17" fmla="*/ 209504 h 1668244"/>
              <a:gd name="connsiteX18" fmla="*/ 2579371 w 2698990"/>
              <a:gd name="connsiteY18" fmla="*/ 248787 h 1668244"/>
              <a:gd name="connsiteX19" fmla="*/ 2618651 w 2698990"/>
              <a:gd name="connsiteY19" fmla="*/ 288069 h 1668244"/>
              <a:gd name="connsiteX20" fmla="*/ 2631744 w 2698990"/>
              <a:gd name="connsiteY20" fmla="*/ 340445 h 1668244"/>
              <a:gd name="connsiteX21" fmla="*/ 2657931 w 2698990"/>
              <a:gd name="connsiteY21" fmla="*/ 392821 h 1668244"/>
              <a:gd name="connsiteX22" fmla="*/ 2671024 w 2698990"/>
              <a:gd name="connsiteY22" fmla="*/ 445197 h 1668244"/>
              <a:gd name="connsiteX23" fmla="*/ 2697210 w 2698990"/>
              <a:gd name="connsiteY23" fmla="*/ 497573 h 1668244"/>
              <a:gd name="connsiteX24" fmla="*/ 2684117 w 2698990"/>
              <a:gd name="connsiteY24" fmla="*/ 733266 h 1668244"/>
              <a:gd name="connsiteX25" fmla="*/ 2631744 w 2698990"/>
              <a:gd name="connsiteY25" fmla="*/ 811830 h 1668244"/>
              <a:gd name="connsiteX26" fmla="*/ 2605558 w 2698990"/>
              <a:gd name="connsiteY26" fmla="*/ 851112 h 1668244"/>
              <a:gd name="connsiteX27" fmla="*/ 2553185 w 2698990"/>
              <a:gd name="connsiteY27" fmla="*/ 877300 h 1668244"/>
              <a:gd name="connsiteX28" fmla="*/ 2474625 w 2698990"/>
              <a:gd name="connsiteY28" fmla="*/ 955864 h 1668244"/>
              <a:gd name="connsiteX29" fmla="*/ 2435345 w 2698990"/>
              <a:gd name="connsiteY29" fmla="*/ 982052 h 1668244"/>
              <a:gd name="connsiteX30" fmla="*/ 2369879 w 2698990"/>
              <a:gd name="connsiteY30" fmla="*/ 1034429 h 1668244"/>
              <a:gd name="connsiteX31" fmla="*/ 2330599 w 2698990"/>
              <a:gd name="connsiteY31" fmla="*/ 1047523 h 1668244"/>
              <a:gd name="connsiteX32" fmla="*/ 2278226 w 2698990"/>
              <a:gd name="connsiteY32" fmla="*/ 1086805 h 1668244"/>
              <a:gd name="connsiteX33" fmla="*/ 2238947 w 2698990"/>
              <a:gd name="connsiteY33" fmla="*/ 1099899 h 1668244"/>
              <a:gd name="connsiteX34" fmla="*/ 2199667 w 2698990"/>
              <a:gd name="connsiteY34" fmla="*/ 1139181 h 1668244"/>
              <a:gd name="connsiteX35" fmla="*/ 2094921 w 2698990"/>
              <a:gd name="connsiteY35" fmla="*/ 1191557 h 1668244"/>
              <a:gd name="connsiteX36" fmla="*/ 2055641 w 2698990"/>
              <a:gd name="connsiteY36" fmla="*/ 1217745 h 1668244"/>
              <a:gd name="connsiteX37" fmla="*/ 1898522 w 2698990"/>
              <a:gd name="connsiteY37" fmla="*/ 1257027 h 1668244"/>
              <a:gd name="connsiteX38" fmla="*/ 1793776 w 2698990"/>
              <a:gd name="connsiteY38" fmla="*/ 1296309 h 1668244"/>
              <a:gd name="connsiteX39" fmla="*/ 1715217 w 2698990"/>
              <a:gd name="connsiteY39" fmla="*/ 1309403 h 1668244"/>
              <a:gd name="connsiteX40" fmla="*/ 1558098 w 2698990"/>
              <a:gd name="connsiteY40" fmla="*/ 1348685 h 1668244"/>
              <a:gd name="connsiteX41" fmla="*/ 1466445 w 2698990"/>
              <a:gd name="connsiteY41" fmla="*/ 1361779 h 1668244"/>
              <a:gd name="connsiteX42" fmla="*/ 1387885 w 2698990"/>
              <a:gd name="connsiteY42" fmla="*/ 1374873 h 1668244"/>
              <a:gd name="connsiteX43" fmla="*/ 1178393 w 2698990"/>
              <a:gd name="connsiteY43" fmla="*/ 1401061 h 1668244"/>
              <a:gd name="connsiteX44" fmla="*/ 995088 w 2698990"/>
              <a:gd name="connsiteY44" fmla="*/ 1414156 h 1668244"/>
              <a:gd name="connsiteX45" fmla="*/ 890342 w 2698990"/>
              <a:gd name="connsiteY45" fmla="*/ 1466532 h 1668244"/>
              <a:gd name="connsiteX46" fmla="*/ 837969 w 2698990"/>
              <a:gd name="connsiteY46" fmla="*/ 1545096 h 1668244"/>
              <a:gd name="connsiteX47" fmla="*/ 811782 w 2698990"/>
              <a:gd name="connsiteY47" fmla="*/ 1584378 h 1668244"/>
              <a:gd name="connsiteX48" fmla="*/ 772502 w 2698990"/>
              <a:gd name="connsiteY48" fmla="*/ 1597472 h 1668244"/>
              <a:gd name="connsiteX49" fmla="*/ 130933 w 2698990"/>
              <a:gd name="connsiteY49" fmla="*/ 1610566 h 1668244"/>
              <a:gd name="connsiteX50" fmla="*/ 91653 w 2698990"/>
              <a:gd name="connsiteY50" fmla="*/ 1597472 h 1668244"/>
              <a:gd name="connsiteX51" fmla="*/ 0 w 2698990"/>
              <a:gd name="connsiteY51" fmla="*/ 1584378 h 1668244"/>
              <a:gd name="connsiteX52" fmla="*/ 13094 w 2698990"/>
              <a:gd name="connsiteY52" fmla="*/ 1204651 h 1668244"/>
              <a:gd name="connsiteX53" fmla="*/ 26187 w 2698990"/>
              <a:gd name="connsiteY53" fmla="*/ 523761 h 1668244"/>
              <a:gd name="connsiteX54" fmla="*/ 65467 w 2698990"/>
              <a:gd name="connsiteY54" fmla="*/ 353539 h 1668244"/>
              <a:gd name="connsiteX55" fmla="*/ 170213 w 2698990"/>
              <a:gd name="connsiteY55" fmla="*/ 248787 h 1668244"/>
              <a:gd name="connsiteX56" fmla="*/ 196399 w 2698990"/>
              <a:gd name="connsiteY56" fmla="*/ 288069 h 1668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2698990" h="1668244">
                <a:moveTo>
                  <a:pt x="196399" y="288069"/>
                </a:moveTo>
                <a:lnTo>
                  <a:pt x="196399" y="288069"/>
                </a:lnTo>
                <a:cubicBezTo>
                  <a:pt x="222586" y="257516"/>
                  <a:pt x="249823" y="227833"/>
                  <a:pt x="274959" y="196410"/>
                </a:cubicBezTo>
                <a:cubicBezTo>
                  <a:pt x="284789" y="184121"/>
                  <a:pt x="287801" y="165469"/>
                  <a:pt x="301145" y="157128"/>
                </a:cubicBezTo>
                <a:cubicBezTo>
                  <a:pt x="324552" y="142498"/>
                  <a:pt x="355016" y="143285"/>
                  <a:pt x="379705" y="130940"/>
                </a:cubicBezTo>
                <a:cubicBezTo>
                  <a:pt x="451983" y="94799"/>
                  <a:pt x="412939" y="108580"/>
                  <a:pt x="497544" y="91658"/>
                </a:cubicBezTo>
                <a:cubicBezTo>
                  <a:pt x="629949" y="25452"/>
                  <a:pt x="478815" y="92427"/>
                  <a:pt x="772502" y="52376"/>
                </a:cubicBezTo>
                <a:cubicBezTo>
                  <a:pt x="795790" y="49200"/>
                  <a:pt x="815672" y="33621"/>
                  <a:pt x="837969" y="26188"/>
                </a:cubicBezTo>
                <a:cubicBezTo>
                  <a:pt x="855040" y="20497"/>
                  <a:pt x="873039" y="18038"/>
                  <a:pt x="890342" y="13094"/>
                </a:cubicBezTo>
                <a:cubicBezTo>
                  <a:pt x="903612" y="9302"/>
                  <a:pt x="916528" y="4365"/>
                  <a:pt x="929621" y="0"/>
                </a:cubicBezTo>
                <a:lnTo>
                  <a:pt x="1296232" y="13094"/>
                </a:lnTo>
                <a:cubicBezTo>
                  <a:pt x="1540609" y="18913"/>
                  <a:pt x="1785268" y="14917"/>
                  <a:pt x="2029455" y="26188"/>
                </a:cubicBezTo>
                <a:cubicBezTo>
                  <a:pt x="2061848" y="27683"/>
                  <a:pt x="2143050" y="49148"/>
                  <a:pt x="2186574" y="65470"/>
                </a:cubicBezTo>
                <a:cubicBezTo>
                  <a:pt x="2208581" y="73723"/>
                  <a:pt x="2229528" y="84904"/>
                  <a:pt x="2252040" y="91658"/>
                </a:cubicBezTo>
                <a:cubicBezTo>
                  <a:pt x="2273356" y="98053"/>
                  <a:pt x="2296036" y="98896"/>
                  <a:pt x="2317506" y="104752"/>
                </a:cubicBezTo>
                <a:cubicBezTo>
                  <a:pt x="2344137" y="112015"/>
                  <a:pt x="2369879" y="122211"/>
                  <a:pt x="2396066" y="130940"/>
                </a:cubicBezTo>
                <a:cubicBezTo>
                  <a:pt x="2452406" y="149721"/>
                  <a:pt x="2445731" y="145440"/>
                  <a:pt x="2513905" y="183316"/>
                </a:cubicBezTo>
                <a:cubicBezTo>
                  <a:pt x="2527661" y="190959"/>
                  <a:pt x="2540092" y="200775"/>
                  <a:pt x="2553185" y="209504"/>
                </a:cubicBezTo>
                <a:cubicBezTo>
                  <a:pt x="2561914" y="222598"/>
                  <a:pt x="2569297" y="236697"/>
                  <a:pt x="2579371" y="248787"/>
                </a:cubicBezTo>
                <a:cubicBezTo>
                  <a:pt x="2591225" y="263013"/>
                  <a:pt x="2609464" y="271991"/>
                  <a:pt x="2618651" y="288069"/>
                </a:cubicBezTo>
                <a:cubicBezTo>
                  <a:pt x="2627579" y="303694"/>
                  <a:pt x="2625425" y="323595"/>
                  <a:pt x="2631744" y="340445"/>
                </a:cubicBezTo>
                <a:cubicBezTo>
                  <a:pt x="2638597" y="358722"/>
                  <a:pt x="2649202" y="375362"/>
                  <a:pt x="2657931" y="392821"/>
                </a:cubicBezTo>
                <a:cubicBezTo>
                  <a:pt x="2662295" y="410280"/>
                  <a:pt x="2664706" y="428347"/>
                  <a:pt x="2671024" y="445197"/>
                </a:cubicBezTo>
                <a:cubicBezTo>
                  <a:pt x="2677877" y="463473"/>
                  <a:pt x="2696324" y="478074"/>
                  <a:pt x="2697210" y="497573"/>
                </a:cubicBezTo>
                <a:cubicBezTo>
                  <a:pt x="2700783" y="576177"/>
                  <a:pt x="2700164" y="656234"/>
                  <a:pt x="2684117" y="733266"/>
                </a:cubicBezTo>
                <a:cubicBezTo>
                  <a:pt x="2677698" y="764078"/>
                  <a:pt x="2649202" y="785642"/>
                  <a:pt x="2631744" y="811830"/>
                </a:cubicBezTo>
                <a:cubicBezTo>
                  <a:pt x="2623015" y="824924"/>
                  <a:pt x="2619633" y="844074"/>
                  <a:pt x="2605558" y="851112"/>
                </a:cubicBezTo>
                <a:cubicBezTo>
                  <a:pt x="2588100" y="859841"/>
                  <a:pt x="2568426" y="865106"/>
                  <a:pt x="2553185" y="877300"/>
                </a:cubicBezTo>
                <a:cubicBezTo>
                  <a:pt x="2524267" y="900436"/>
                  <a:pt x="2505439" y="935320"/>
                  <a:pt x="2474625" y="955864"/>
                </a:cubicBezTo>
                <a:cubicBezTo>
                  <a:pt x="2461532" y="964593"/>
                  <a:pt x="2447934" y="972610"/>
                  <a:pt x="2435345" y="982052"/>
                </a:cubicBezTo>
                <a:cubicBezTo>
                  <a:pt x="2412988" y="998821"/>
                  <a:pt x="2393577" y="1019617"/>
                  <a:pt x="2369879" y="1034429"/>
                </a:cubicBezTo>
                <a:cubicBezTo>
                  <a:pt x="2358175" y="1041744"/>
                  <a:pt x="2343692" y="1043158"/>
                  <a:pt x="2330599" y="1047523"/>
                </a:cubicBezTo>
                <a:cubicBezTo>
                  <a:pt x="2313141" y="1060617"/>
                  <a:pt x="2297173" y="1075977"/>
                  <a:pt x="2278226" y="1086805"/>
                </a:cubicBezTo>
                <a:cubicBezTo>
                  <a:pt x="2266243" y="1093653"/>
                  <a:pt x="2250430" y="1092243"/>
                  <a:pt x="2238947" y="1099899"/>
                </a:cubicBezTo>
                <a:cubicBezTo>
                  <a:pt x="2223540" y="1110171"/>
                  <a:pt x="2214480" y="1128070"/>
                  <a:pt x="2199667" y="1139181"/>
                </a:cubicBezTo>
                <a:cubicBezTo>
                  <a:pt x="2090783" y="1220849"/>
                  <a:pt x="2175473" y="1151279"/>
                  <a:pt x="2094921" y="1191557"/>
                </a:cubicBezTo>
                <a:cubicBezTo>
                  <a:pt x="2080846" y="1198595"/>
                  <a:pt x="2070252" y="1211900"/>
                  <a:pt x="2055641" y="1217745"/>
                </a:cubicBezTo>
                <a:cubicBezTo>
                  <a:pt x="1921611" y="1271360"/>
                  <a:pt x="2009838" y="1222774"/>
                  <a:pt x="1898522" y="1257027"/>
                </a:cubicBezTo>
                <a:cubicBezTo>
                  <a:pt x="1862881" y="1267994"/>
                  <a:pt x="1829631" y="1286064"/>
                  <a:pt x="1793776" y="1296309"/>
                </a:cubicBezTo>
                <a:cubicBezTo>
                  <a:pt x="1768250" y="1303603"/>
                  <a:pt x="1741132" y="1303644"/>
                  <a:pt x="1715217" y="1309403"/>
                </a:cubicBezTo>
                <a:cubicBezTo>
                  <a:pt x="1662518" y="1321115"/>
                  <a:pt x="1611540" y="1341050"/>
                  <a:pt x="1558098" y="1348685"/>
                </a:cubicBezTo>
                <a:lnTo>
                  <a:pt x="1466445" y="1361779"/>
                </a:lnTo>
                <a:cubicBezTo>
                  <a:pt x="1440206" y="1365816"/>
                  <a:pt x="1414189" y="1371286"/>
                  <a:pt x="1387885" y="1374873"/>
                </a:cubicBezTo>
                <a:cubicBezTo>
                  <a:pt x="1318156" y="1384382"/>
                  <a:pt x="1248418" y="1394058"/>
                  <a:pt x="1178393" y="1401061"/>
                </a:cubicBezTo>
                <a:cubicBezTo>
                  <a:pt x="1117440" y="1407157"/>
                  <a:pt x="1056190" y="1409791"/>
                  <a:pt x="995088" y="1414156"/>
                </a:cubicBezTo>
                <a:cubicBezTo>
                  <a:pt x="971339" y="1423656"/>
                  <a:pt x="911463" y="1442392"/>
                  <a:pt x="890342" y="1466532"/>
                </a:cubicBezTo>
                <a:cubicBezTo>
                  <a:pt x="869617" y="1490219"/>
                  <a:pt x="855427" y="1518908"/>
                  <a:pt x="837969" y="1545096"/>
                </a:cubicBezTo>
                <a:cubicBezTo>
                  <a:pt x="829240" y="1558190"/>
                  <a:pt x="826711" y="1579401"/>
                  <a:pt x="811782" y="1584378"/>
                </a:cubicBezTo>
                <a:lnTo>
                  <a:pt x="772502" y="1597472"/>
                </a:lnTo>
                <a:cubicBezTo>
                  <a:pt x="567448" y="1734185"/>
                  <a:pt x="732291" y="1635113"/>
                  <a:pt x="130933" y="1610566"/>
                </a:cubicBezTo>
                <a:cubicBezTo>
                  <a:pt x="117143" y="1610003"/>
                  <a:pt x="105187" y="1600179"/>
                  <a:pt x="91653" y="1597472"/>
                </a:cubicBezTo>
                <a:cubicBezTo>
                  <a:pt x="61391" y="1591419"/>
                  <a:pt x="30551" y="1588743"/>
                  <a:pt x="0" y="1584378"/>
                </a:cubicBezTo>
                <a:cubicBezTo>
                  <a:pt x="4365" y="1457802"/>
                  <a:pt x="9968" y="1331263"/>
                  <a:pt x="13094" y="1204651"/>
                </a:cubicBezTo>
                <a:cubicBezTo>
                  <a:pt x="18697" y="977715"/>
                  <a:pt x="18364" y="750631"/>
                  <a:pt x="26187" y="523761"/>
                </a:cubicBezTo>
                <a:cubicBezTo>
                  <a:pt x="27872" y="474902"/>
                  <a:pt x="51892" y="397660"/>
                  <a:pt x="65467" y="353539"/>
                </a:cubicBezTo>
                <a:cubicBezTo>
                  <a:pt x="86953" y="283707"/>
                  <a:pt x="78894" y="248787"/>
                  <a:pt x="170213" y="248787"/>
                </a:cubicBezTo>
                <a:lnTo>
                  <a:pt x="196399" y="288069"/>
                </a:lnTo>
                <a:close/>
              </a:path>
            </a:pathLst>
          </a:custGeom>
          <a:noFill/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Forma libre 45"/>
          <p:cNvSpPr/>
          <p:nvPr/>
        </p:nvSpPr>
        <p:spPr>
          <a:xfrm>
            <a:off x="1400978" y="3690067"/>
            <a:ext cx="1440258" cy="774998"/>
          </a:xfrm>
          <a:custGeom>
            <a:avLst/>
            <a:gdLst>
              <a:gd name="connsiteX0" fmla="*/ 667756 w 1440258"/>
              <a:gd name="connsiteY0" fmla="*/ 722622 h 774998"/>
              <a:gd name="connsiteX1" fmla="*/ 667756 w 1440258"/>
              <a:gd name="connsiteY1" fmla="*/ 722622 h 774998"/>
              <a:gd name="connsiteX2" fmla="*/ 497544 w 1440258"/>
              <a:gd name="connsiteY2" fmla="*/ 709528 h 774998"/>
              <a:gd name="connsiteX3" fmla="*/ 366611 w 1440258"/>
              <a:gd name="connsiteY3" fmla="*/ 683340 h 774998"/>
              <a:gd name="connsiteX4" fmla="*/ 248772 w 1440258"/>
              <a:gd name="connsiteY4" fmla="*/ 670246 h 774998"/>
              <a:gd name="connsiteX5" fmla="*/ 117839 w 1440258"/>
              <a:gd name="connsiteY5" fmla="*/ 591682 h 774998"/>
              <a:gd name="connsiteX6" fmla="*/ 65466 w 1440258"/>
              <a:gd name="connsiteY6" fmla="*/ 565494 h 774998"/>
              <a:gd name="connsiteX7" fmla="*/ 0 w 1440258"/>
              <a:gd name="connsiteY7" fmla="*/ 486930 h 774998"/>
              <a:gd name="connsiteX8" fmla="*/ 26186 w 1440258"/>
              <a:gd name="connsiteY8" fmla="*/ 382177 h 774998"/>
              <a:gd name="connsiteX9" fmla="*/ 39280 w 1440258"/>
              <a:gd name="connsiteY9" fmla="*/ 342895 h 774998"/>
              <a:gd name="connsiteX10" fmla="*/ 78559 w 1440258"/>
              <a:gd name="connsiteY10" fmla="*/ 316707 h 774998"/>
              <a:gd name="connsiteX11" fmla="*/ 91653 w 1440258"/>
              <a:gd name="connsiteY11" fmla="*/ 277425 h 774998"/>
              <a:gd name="connsiteX12" fmla="*/ 170212 w 1440258"/>
              <a:gd name="connsiteY12" fmla="*/ 251237 h 774998"/>
              <a:gd name="connsiteX13" fmla="*/ 523730 w 1440258"/>
              <a:gd name="connsiteY13" fmla="*/ 225049 h 774998"/>
              <a:gd name="connsiteX14" fmla="*/ 628476 w 1440258"/>
              <a:gd name="connsiteY14" fmla="*/ 198861 h 774998"/>
              <a:gd name="connsiteX15" fmla="*/ 654663 w 1440258"/>
              <a:gd name="connsiteY15" fmla="*/ 159579 h 774998"/>
              <a:gd name="connsiteX16" fmla="*/ 785595 w 1440258"/>
              <a:gd name="connsiteY16" fmla="*/ 81015 h 774998"/>
              <a:gd name="connsiteX17" fmla="*/ 798688 w 1440258"/>
              <a:gd name="connsiteY17" fmla="*/ 41733 h 774998"/>
              <a:gd name="connsiteX18" fmla="*/ 890341 w 1440258"/>
              <a:gd name="connsiteY18" fmla="*/ 2450 h 774998"/>
              <a:gd name="connsiteX19" fmla="*/ 1283139 w 1440258"/>
              <a:gd name="connsiteY19" fmla="*/ 15544 h 774998"/>
              <a:gd name="connsiteX20" fmla="*/ 1309325 w 1440258"/>
              <a:gd name="connsiteY20" fmla="*/ 94109 h 774998"/>
              <a:gd name="connsiteX21" fmla="*/ 1348605 w 1440258"/>
              <a:gd name="connsiteY21" fmla="*/ 185767 h 774998"/>
              <a:gd name="connsiteX22" fmla="*/ 1387885 w 1440258"/>
              <a:gd name="connsiteY22" fmla="*/ 303613 h 774998"/>
              <a:gd name="connsiteX23" fmla="*/ 1400978 w 1440258"/>
              <a:gd name="connsiteY23" fmla="*/ 369083 h 774998"/>
              <a:gd name="connsiteX24" fmla="*/ 1427164 w 1440258"/>
              <a:gd name="connsiteY24" fmla="*/ 408365 h 774998"/>
              <a:gd name="connsiteX25" fmla="*/ 1440258 w 1440258"/>
              <a:gd name="connsiteY25" fmla="*/ 447648 h 774998"/>
              <a:gd name="connsiteX26" fmla="*/ 1427164 w 1440258"/>
              <a:gd name="connsiteY26" fmla="*/ 683340 h 774998"/>
              <a:gd name="connsiteX27" fmla="*/ 1400978 w 1440258"/>
              <a:gd name="connsiteY27" fmla="*/ 722622 h 774998"/>
              <a:gd name="connsiteX28" fmla="*/ 1387885 w 1440258"/>
              <a:gd name="connsiteY28" fmla="*/ 761904 h 774998"/>
              <a:gd name="connsiteX29" fmla="*/ 1335512 w 1440258"/>
              <a:gd name="connsiteY29" fmla="*/ 774998 h 774998"/>
              <a:gd name="connsiteX30" fmla="*/ 877248 w 1440258"/>
              <a:gd name="connsiteY30" fmla="*/ 761904 h 774998"/>
              <a:gd name="connsiteX31" fmla="*/ 759409 w 1440258"/>
              <a:gd name="connsiteY31" fmla="*/ 722622 h 774998"/>
              <a:gd name="connsiteX32" fmla="*/ 667756 w 1440258"/>
              <a:gd name="connsiteY32" fmla="*/ 696434 h 774998"/>
              <a:gd name="connsiteX33" fmla="*/ 471357 w 1440258"/>
              <a:gd name="connsiteY33" fmla="*/ 630964 h 774998"/>
              <a:gd name="connsiteX34" fmla="*/ 458264 w 1440258"/>
              <a:gd name="connsiteY34" fmla="*/ 670246 h 774998"/>
              <a:gd name="connsiteX35" fmla="*/ 510637 w 1440258"/>
              <a:gd name="connsiteY35" fmla="*/ 696434 h 774998"/>
              <a:gd name="connsiteX36" fmla="*/ 576103 w 1440258"/>
              <a:gd name="connsiteY36" fmla="*/ 670246 h 774998"/>
              <a:gd name="connsiteX37" fmla="*/ 576103 w 1440258"/>
              <a:gd name="connsiteY37" fmla="*/ 670246 h 774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440258" h="774998">
                <a:moveTo>
                  <a:pt x="667756" y="722622"/>
                </a:moveTo>
                <a:lnTo>
                  <a:pt x="667756" y="722622"/>
                </a:lnTo>
                <a:cubicBezTo>
                  <a:pt x="611019" y="718257"/>
                  <a:pt x="553971" y="716888"/>
                  <a:pt x="497544" y="709528"/>
                </a:cubicBezTo>
                <a:cubicBezTo>
                  <a:pt x="453409" y="703771"/>
                  <a:pt x="410847" y="688255"/>
                  <a:pt x="366611" y="683340"/>
                </a:cubicBezTo>
                <a:lnTo>
                  <a:pt x="248772" y="670246"/>
                </a:lnTo>
                <a:cubicBezTo>
                  <a:pt x="122113" y="619579"/>
                  <a:pt x="243568" y="675505"/>
                  <a:pt x="117839" y="591682"/>
                </a:cubicBezTo>
                <a:cubicBezTo>
                  <a:pt x="101599" y="580855"/>
                  <a:pt x="81349" y="576839"/>
                  <a:pt x="65466" y="565494"/>
                </a:cubicBezTo>
                <a:cubicBezTo>
                  <a:pt x="33388" y="542580"/>
                  <a:pt x="20880" y="518253"/>
                  <a:pt x="0" y="486930"/>
                </a:cubicBezTo>
                <a:cubicBezTo>
                  <a:pt x="8729" y="452012"/>
                  <a:pt x="16716" y="416901"/>
                  <a:pt x="26186" y="382177"/>
                </a:cubicBezTo>
                <a:cubicBezTo>
                  <a:pt x="29817" y="368861"/>
                  <a:pt x="30658" y="353673"/>
                  <a:pt x="39280" y="342895"/>
                </a:cubicBezTo>
                <a:cubicBezTo>
                  <a:pt x="49110" y="330607"/>
                  <a:pt x="65466" y="325436"/>
                  <a:pt x="78559" y="316707"/>
                </a:cubicBezTo>
                <a:cubicBezTo>
                  <a:pt x="82924" y="303613"/>
                  <a:pt x="80422" y="285448"/>
                  <a:pt x="91653" y="277425"/>
                </a:cubicBezTo>
                <a:cubicBezTo>
                  <a:pt x="114114" y="261381"/>
                  <a:pt x="142684" y="253276"/>
                  <a:pt x="170212" y="251237"/>
                </a:cubicBezTo>
                <a:lnTo>
                  <a:pt x="523730" y="225049"/>
                </a:lnTo>
                <a:cubicBezTo>
                  <a:pt x="526991" y="224397"/>
                  <a:pt x="615056" y="209598"/>
                  <a:pt x="628476" y="198861"/>
                </a:cubicBezTo>
                <a:cubicBezTo>
                  <a:pt x="640764" y="189030"/>
                  <a:pt x="642820" y="169942"/>
                  <a:pt x="654663" y="159579"/>
                </a:cubicBezTo>
                <a:cubicBezTo>
                  <a:pt x="696797" y="122710"/>
                  <a:pt x="737734" y="104947"/>
                  <a:pt x="785595" y="81015"/>
                </a:cubicBezTo>
                <a:cubicBezTo>
                  <a:pt x="789959" y="67921"/>
                  <a:pt x="790066" y="52511"/>
                  <a:pt x="798688" y="41733"/>
                </a:cubicBezTo>
                <a:cubicBezTo>
                  <a:pt x="821294" y="13474"/>
                  <a:pt x="858889" y="10313"/>
                  <a:pt x="890341" y="2450"/>
                </a:cubicBezTo>
                <a:cubicBezTo>
                  <a:pt x="1021274" y="6815"/>
                  <a:pt x="1155160" y="-12453"/>
                  <a:pt x="1283139" y="15544"/>
                </a:cubicBezTo>
                <a:cubicBezTo>
                  <a:pt x="1310106" y="21443"/>
                  <a:pt x="1296980" y="69418"/>
                  <a:pt x="1309325" y="94109"/>
                </a:cubicBezTo>
                <a:cubicBezTo>
                  <a:pt x="1325338" y="126136"/>
                  <a:pt x="1340899" y="151086"/>
                  <a:pt x="1348605" y="185767"/>
                </a:cubicBezTo>
                <a:cubicBezTo>
                  <a:pt x="1372125" y="291614"/>
                  <a:pt x="1342325" y="235270"/>
                  <a:pt x="1387885" y="303613"/>
                </a:cubicBezTo>
                <a:cubicBezTo>
                  <a:pt x="1392249" y="325436"/>
                  <a:pt x="1393164" y="348244"/>
                  <a:pt x="1400978" y="369083"/>
                </a:cubicBezTo>
                <a:cubicBezTo>
                  <a:pt x="1406503" y="383818"/>
                  <a:pt x="1420127" y="394290"/>
                  <a:pt x="1427164" y="408365"/>
                </a:cubicBezTo>
                <a:cubicBezTo>
                  <a:pt x="1433336" y="420711"/>
                  <a:pt x="1435893" y="434554"/>
                  <a:pt x="1440258" y="447648"/>
                </a:cubicBezTo>
                <a:cubicBezTo>
                  <a:pt x="1435893" y="526212"/>
                  <a:pt x="1438291" y="605446"/>
                  <a:pt x="1427164" y="683340"/>
                </a:cubicBezTo>
                <a:cubicBezTo>
                  <a:pt x="1424939" y="698919"/>
                  <a:pt x="1408015" y="708546"/>
                  <a:pt x="1400978" y="722622"/>
                </a:cubicBezTo>
                <a:cubicBezTo>
                  <a:pt x="1394806" y="734967"/>
                  <a:pt x="1398662" y="753282"/>
                  <a:pt x="1387885" y="761904"/>
                </a:cubicBezTo>
                <a:cubicBezTo>
                  <a:pt x="1373834" y="773146"/>
                  <a:pt x="1352970" y="770633"/>
                  <a:pt x="1335512" y="774998"/>
                </a:cubicBezTo>
                <a:cubicBezTo>
                  <a:pt x="1182757" y="770633"/>
                  <a:pt x="1029437" y="775740"/>
                  <a:pt x="877248" y="761904"/>
                </a:cubicBezTo>
                <a:cubicBezTo>
                  <a:pt x="836013" y="758155"/>
                  <a:pt x="798929" y="734973"/>
                  <a:pt x="759409" y="722622"/>
                </a:cubicBezTo>
                <a:cubicBezTo>
                  <a:pt x="729082" y="713144"/>
                  <a:pt x="697718" y="707009"/>
                  <a:pt x="667756" y="696434"/>
                </a:cubicBezTo>
                <a:cubicBezTo>
                  <a:pt x="469516" y="626463"/>
                  <a:pt x="605000" y="657694"/>
                  <a:pt x="471357" y="630964"/>
                </a:cubicBezTo>
                <a:cubicBezTo>
                  <a:pt x="466993" y="644058"/>
                  <a:pt x="451163" y="658411"/>
                  <a:pt x="458264" y="670246"/>
                </a:cubicBezTo>
                <a:cubicBezTo>
                  <a:pt x="468306" y="686983"/>
                  <a:pt x="491215" y="694492"/>
                  <a:pt x="510637" y="696434"/>
                </a:cubicBezTo>
                <a:cubicBezTo>
                  <a:pt x="620365" y="707407"/>
                  <a:pt x="602136" y="696281"/>
                  <a:pt x="576103" y="670246"/>
                </a:cubicBezTo>
                <a:lnTo>
                  <a:pt x="576103" y="670246"/>
                </a:ln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6954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8945"/>
            <a:ext cx="9144000" cy="6288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l"/>
            <a:r>
              <a:rPr lang="es-ES" sz="3600" dirty="0" smtClean="0"/>
              <a:t>Chile: Universidades ordenadas por “calidad”</a:t>
            </a:r>
            <a:endParaRPr lang="es-ES" sz="3600" dirty="0"/>
          </a:p>
        </p:txBody>
      </p:sp>
      <p:pic>
        <p:nvPicPr>
          <p:cNvPr id="4" name="Marcador de contenido 3" descr="MatrizFinal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0" b="2453"/>
          <a:stretch/>
        </p:blipFill>
        <p:spPr>
          <a:xfrm>
            <a:off x="234628" y="798737"/>
            <a:ext cx="6331902" cy="5903978"/>
          </a:xfrm>
        </p:spPr>
      </p:pic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803083"/>
              </p:ext>
            </p:extLst>
          </p:nvPr>
        </p:nvGraphicFramePr>
        <p:xfrm>
          <a:off x="7050431" y="1128818"/>
          <a:ext cx="1537390" cy="4525956"/>
        </p:xfrm>
        <a:graphic>
          <a:graphicData uri="http://schemas.openxmlformats.org/drawingml/2006/table">
            <a:tbl>
              <a:tblPr/>
              <a:tblGrid>
                <a:gridCol w="466964"/>
                <a:gridCol w="517253"/>
                <a:gridCol w="553173"/>
              </a:tblGrid>
              <a:tr h="387940">
                <a:tc>
                  <a:txBody>
                    <a:bodyPr/>
                    <a:lstStyle/>
                    <a:p>
                      <a:pPr algn="l" fontAlgn="b"/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Puntaje combinado de II+S</a:t>
                      </a:r>
                    </a:p>
                  </a:txBody>
                  <a:tcPr marL="7184" marR="7184" marT="71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Reputación Ranking QP</a:t>
                      </a:r>
                    </a:p>
                  </a:txBody>
                  <a:tcPr marL="7184" marR="7184" marT="718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PUC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6,38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UCH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6,35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USACH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5,45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UDEC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5,56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UTFSM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5,82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PUCV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5,34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UTAL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4,75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UFRO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4,58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UACH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4,8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UANDES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4,62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UDP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4,97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UDD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4,86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UV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4,75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UCN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4,59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UAI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5,5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UNAB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4,85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UBB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4,64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ULS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4,33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4,38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UCM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4,43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UTAR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4,27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UCSC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4,58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UMCE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4,17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UTEM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4,43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UCT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4,46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UAH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4,39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UFT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4,33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UMAG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4,1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UPLA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4,24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USS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4,45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UAHC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4,02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9313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UNAP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4,14</a:t>
                      </a:r>
                    </a:p>
                  </a:txBody>
                  <a:tcPr marL="7184" marR="7184" marT="71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1073646" y="1954250"/>
            <a:ext cx="4883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00FF"/>
                </a:solidFill>
              </a:rPr>
              <a:t>PUC</a:t>
            </a:r>
            <a:endParaRPr lang="es-ES" sz="1400" dirty="0">
              <a:solidFill>
                <a:srgbClr val="0000FF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087432" y="2088431"/>
            <a:ext cx="5074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FF0000"/>
                </a:solidFill>
              </a:rPr>
              <a:t>UCH</a:t>
            </a:r>
            <a:endParaRPr lang="es-ES" sz="1400" dirty="0">
              <a:solidFill>
                <a:srgbClr val="FF0000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447149" y="2739892"/>
            <a:ext cx="7058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00FF"/>
                </a:solidFill>
              </a:rPr>
              <a:t>UTFSM</a:t>
            </a:r>
            <a:endParaRPr lang="es-ES" sz="1400" dirty="0">
              <a:solidFill>
                <a:srgbClr val="0000FF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156782" y="3198184"/>
            <a:ext cx="4489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UAI</a:t>
            </a:r>
            <a:endParaRPr lang="es-ES" sz="14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447149" y="3044295"/>
            <a:ext cx="5937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00FF"/>
                </a:solidFill>
              </a:rPr>
              <a:t>UDEC</a:t>
            </a:r>
            <a:endParaRPr lang="es-ES" sz="1400" dirty="0">
              <a:solidFill>
                <a:srgbClr val="0000FF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1594878" y="3352072"/>
            <a:ext cx="5950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00FF"/>
                </a:solidFill>
              </a:rPr>
              <a:t>PUCV</a:t>
            </a:r>
            <a:endParaRPr lang="es-ES" sz="1400" dirty="0">
              <a:solidFill>
                <a:srgbClr val="0000FF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901058" y="3355446"/>
            <a:ext cx="6938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FF0000"/>
                </a:solidFill>
              </a:rPr>
              <a:t>USACH</a:t>
            </a:r>
            <a:endParaRPr lang="es-ES" sz="1400" dirty="0">
              <a:solidFill>
                <a:srgbClr val="FF0000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938382" y="3879073"/>
            <a:ext cx="503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UDP</a:t>
            </a:r>
            <a:endParaRPr lang="es-ES" sz="14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1941109" y="4052668"/>
            <a:ext cx="5207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UDD</a:t>
            </a:r>
            <a:endParaRPr lang="es-ES" sz="14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2469735" y="4052800"/>
            <a:ext cx="6172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UNAB</a:t>
            </a:r>
            <a:endParaRPr lang="es-ES" sz="1400" dirty="0"/>
          </a:p>
        </p:txBody>
      </p:sp>
      <p:sp>
        <p:nvSpPr>
          <p:cNvPr id="17" name="CuadroTexto 16"/>
          <p:cNvSpPr txBox="1"/>
          <p:nvPr/>
        </p:nvSpPr>
        <p:spPr>
          <a:xfrm>
            <a:off x="2486557" y="4358964"/>
            <a:ext cx="4951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FF0000"/>
                </a:solidFill>
              </a:rPr>
              <a:t>UBB</a:t>
            </a:r>
            <a:endParaRPr lang="es-ES" sz="1400" dirty="0">
              <a:solidFill>
                <a:srgbClr val="FF0000"/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1418057" y="4067244"/>
            <a:ext cx="6113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00FF"/>
                </a:solidFill>
              </a:rPr>
              <a:t>UACH</a:t>
            </a:r>
            <a:endParaRPr lang="es-ES" sz="1400" dirty="0">
              <a:solidFill>
                <a:srgbClr val="0000FF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1371722" y="4221132"/>
            <a:ext cx="5693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FF0000"/>
                </a:solidFill>
              </a:rPr>
              <a:t>UTAL</a:t>
            </a:r>
            <a:endParaRPr lang="es-ES" sz="1400" dirty="0">
              <a:solidFill>
                <a:srgbClr val="FF0000"/>
              </a:solidFill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1988576" y="4232599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FF0000"/>
                </a:solidFill>
              </a:rPr>
              <a:t>UV</a:t>
            </a:r>
            <a:endParaRPr lang="es-ES" sz="1400" dirty="0">
              <a:solidFill>
                <a:srgbClr val="FF0000"/>
              </a:solidFill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2094278" y="4386900"/>
            <a:ext cx="5114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0000FF"/>
                </a:solidFill>
              </a:rPr>
              <a:t>UCN</a:t>
            </a:r>
            <a:endParaRPr lang="es-ES" sz="1400" dirty="0">
              <a:solidFill>
                <a:srgbClr val="0000FF"/>
              </a:solidFill>
            </a:endParaRPr>
          </a:p>
        </p:txBody>
      </p:sp>
      <p:sp>
        <p:nvSpPr>
          <p:cNvPr id="22" name="CuadroTexto 21"/>
          <p:cNvSpPr txBox="1"/>
          <p:nvPr/>
        </p:nvSpPr>
        <p:spPr>
          <a:xfrm rot="2421829">
            <a:off x="1801097" y="4597523"/>
            <a:ext cx="800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UANDES</a:t>
            </a:r>
            <a:endParaRPr lang="es-ES" sz="1400" dirty="0"/>
          </a:p>
        </p:txBody>
      </p:sp>
      <p:sp>
        <p:nvSpPr>
          <p:cNvPr id="23" name="CuadroTexto 22"/>
          <p:cNvSpPr txBox="1"/>
          <p:nvPr/>
        </p:nvSpPr>
        <p:spPr>
          <a:xfrm>
            <a:off x="1342405" y="4512852"/>
            <a:ext cx="5987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FF0000"/>
                </a:solidFill>
              </a:rPr>
              <a:t>UFRO</a:t>
            </a:r>
            <a:endParaRPr lang="es-ES" sz="1400" dirty="0">
              <a:solidFill>
                <a:srgbClr val="FF0000"/>
              </a:solidFill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4857597" y="4795656"/>
            <a:ext cx="6605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UNIAC</a:t>
            </a:r>
            <a:endParaRPr lang="es-ES" sz="1400" dirty="0"/>
          </a:p>
        </p:txBody>
      </p:sp>
      <p:sp>
        <p:nvSpPr>
          <p:cNvPr id="25" name="CuadroTexto 24"/>
          <p:cNvSpPr txBox="1"/>
          <p:nvPr/>
        </p:nvSpPr>
        <p:spPr>
          <a:xfrm>
            <a:off x="5420606" y="5127802"/>
            <a:ext cx="6392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UCINF</a:t>
            </a:r>
            <a:endParaRPr lang="es-ES" sz="1400" dirty="0"/>
          </a:p>
        </p:txBody>
      </p:sp>
      <p:sp>
        <p:nvSpPr>
          <p:cNvPr id="26" name="CuadroTexto 25"/>
          <p:cNvSpPr txBox="1"/>
          <p:nvPr/>
        </p:nvSpPr>
        <p:spPr>
          <a:xfrm>
            <a:off x="5386784" y="5281690"/>
            <a:ext cx="5632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USEK</a:t>
            </a:r>
            <a:endParaRPr lang="es-ES" sz="1400" dirty="0"/>
          </a:p>
        </p:txBody>
      </p:sp>
      <p:sp>
        <p:nvSpPr>
          <p:cNvPr id="27" name="CuadroTexto 26"/>
          <p:cNvSpPr txBox="1"/>
          <p:nvPr/>
        </p:nvSpPr>
        <p:spPr>
          <a:xfrm>
            <a:off x="4857597" y="5672956"/>
            <a:ext cx="6547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UMAR</a:t>
            </a:r>
            <a:endParaRPr lang="es-ES" sz="1400" dirty="0"/>
          </a:p>
        </p:txBody>
      </p:sp>
      <p:sp>
        <p:nvSpPr>
          <p:cNvPr id="28" name="CuadroTexto 27"/>
          <p:cNvSpPr txBox="1"/>
          <p:nvPr/>
        </p:nvSpPr>
        <p:spPr>
          <a:xfrm>
            <a:off x="3770856" y="4838518"/>
            <a:ext cx="4796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>
                <a:solidFill>
                  <a:srgbClr val="FF0000"/>
                </a:solidFill>
              </a:rPr>
              <a:t>ULA</a:t>
            </a:r>
            <a:endParaRPr lang="es-E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482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7254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s-ES" sz="3600" dirty="0" smtClean="0"/>
              <a:t>En suma: peso paradigma </a:t>
            </a:r>
            <a:r>
              <a:rPr lang="es-ES" sz="3600" i="1" dirty="0" smtClean="0"/>
              <a:t>humboldtiano</a:t>
            </a:r>
            <a:endParaRPr lang="es-ES" sz="3600" i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2372544"/>
              </p:ext>
            </p:extLst>
          </p:nvPr>
        </p:nvGraphicFramePr>
        <p:xfrm>
          <a:off x="457200" y="942770"/>
          <a:ext cx="8229600" cy="54471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2578307" y="6402982"/>
            <a:ext cx="29986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Fuente: Sobre la base de </a:t>
            </a:r>
            <a:r>
              <a:rPr lang="es-ES" sz="1400" dirty="0" err="1" smtClean="0"/>
              <a:t>Nybom</a:t>
            </a:r>
            <a:r>
              <a:rPr lang="es-ES" sz="1400" dirty="0" smtClean="0"/>
              <a:t>, 2007</a:t>
            </a:r>
            <a:endParaRPr lang="es-ES" sz="1400" dirty="0"/>
          </a:p>
        </p:txBody>
      </p:sp>
      <p:sp>
        <p:nvSpPr>
          <p:cNvPr id="6" name="CuadroTexto 5"/>
          <p:cNvSpPr txBox="1"/>
          <p:nvPr/>
        </p:nvSpPr>
        <p:spPr>
          <a:xfrm>
            <a:off x="7044170" y="942770"/>
            <a:ext cx="2099830" cy="550920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ES" sz="1600" i="1" dirty="0" smtClean="0"/>
              <a:t>U esencialmente p</a:t>
            </a:r>
            <a:r>
              <a:rPr lang="es-ES" sz="1600" i="1" dirty="0" smtClean="0"/>
              <a:t>ública, estatal; con base en cátedra-disciplina-facultad; presidida por la </a:t>
            </a:r>
            <a:r>
              <a:rPr lang="es-ES" sz="1600" i="1" dirty="0" err="1" smtClean="0"/>
              <a:t>Fac</a:t>
            </a:r>
            <a:r>
              <a:rPr lang="es-ES" sz="1600" i="1" dirty="0" smtClean="0"/>
              <a:t>. de Filosofía, única en contacto directo con la verdad a diferencia </a:t>
            </a:r>
            <a:r>
              <a:rPr lang="es-ES" sz="1600" i="1" dirty="0" err="1" smtClean="0"/>
              <a:t>Facs</a:t>
            </a:r>
            <a:r>
              <a:rPr lang="es-ES" sz="1600" i="1" dirty="0" smtClean="0"/>
              <a:t>. Nacidas de intereses prácticos y </a:t>
            </a:r>
            <a:r>
              <a:rPr lang="es-ES" sz="1600" i="1" dirty="0" err="1" smtClean="0"/>
              <a:t>Brotwissenschaften</a:t>
            </a:r>
            <a:r>
              <a:rPr lang="es-ES" sz="1600" i="1" dirty="0" smtClean="0"/>
              <a:t>; cuyo eje pedagógico es el seminario; en suma, es </a:t>
            </a:r>
            <a:r>
              <a:rPr lang="es-ES" sz="1600" i="1" dirty="0" err="1" smtClean="0"/>
              <a:t>tipicamente</a:t>
            </a:r>
            <a:r>
              <a:rPr lang="es-ES" sz="1600" i="1" dirty="0" smtClean="0"/>
              <a:t> </a:t>
            </a:r>
            <a:r>
              <a:rPr lang="es-ES" sz="1600" i="1" dirty="0" smtClean="0"/>
              <a:t>una </a:t>
            </a:r>
            <a:r>
              <a:rPr lang="es-ES" sz="1600" i="1" dirty="0" err="1" smtClean="0"/>
              <a:t>instit</a:t>
            </a:r>
            <a:r>
              <a:rPr lang="es-ES" sz="1600" i="1" dirty="0" smtClean="0"/>
              <a:t>.</a:t>
            </a:r>
            <a:r>
              <a:rPr lang="es-ES" sz="1600" i="1" dirty="0" smtClean="0"/>
              <a:t> de elite, dentro de tripartición del sistema: Prima, formación humana, Secunda, aprender a aprender, tercia, </a:t>
            </a:r>
            <a:r>
              <a:rPr lang="es-ES" sz="1600" i="1" dirty="0" err="1" smtClean="0"/>
              <a:t>Bildung</a:t>
            </a:r>
            <a:r>
              <a:rPr lang="es-ES" sz="1600" i="1" dirty="0" smtClean="0"/>
              <a:t> (in </a:t>
            </a:r>
            <a:r>
              <a:rPr lang="es-ES" sz="1600" i="1" dirty="0" err="1" smtClean="0"/>
              <a:t>Einsamkeit</a:t>
            </a:r>
            <a:r>
              <a:rPr lang="es-ES" sz="1600" i="1" dirty="0" smtClean="0"/>
              <a:t> </a:t>
            </a:r>
            <a:r>
              <a:rPr lang="es-ES" sz="1600" i="1" dirty="0" err="1" smtClean="0"/>
              <a:t>und</a:t>
            </a:r>
            <a:r>
              <a:rPr lang="es-ES" sz="1600" i="1" dirty="0" smtClean="0"/>
              <a:t> </a:t>
            </a:r>
            <a:r>
              <a:rPr lang="es-ES" sz="1600" i="1" dirty="0" err="1" smtClean="0"/>
              <a:t>Freiheit</a:t>
            </a:r>
            <a:r>
              <a:rPr lang="es-ES" sz="1600" i="1" dirty="0" smtClean="0"/>
              <a:t>).</a:t>
            </a:r>
            <a:endParaRPr lang="es-ES" sz="1600" i="1" dirty="0"/>
          </a:p>
        </p:txBody>
      </p:sp>
    </p:spTree>
    <p:extLst>
      <p:ext uri="{BB962C8B-B14F-4D97-AF65-F5344CB8AC3E}">
        <p14:creationId xmlns:p14="http://schemas.microsoft.com/office/powerpoint/2010/main" val="35921989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2757"/>
            <a:ext cx="9144000" cy="68122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s-ES" sz="3600" dirty="0" smtClean="0"/>
              <a:t>UDP: Paradigma actualizado a Chile  </a:t>
            </a:r>
            <a:endParaRPr lang="es-ES" sz="3600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6813864"/>
              </p:ext>
            </p:extLst>
          </p:nvPr>
        </p:nvGraphicFramePr>
        <p:xfrm>
          <a:off x="457200" y="8800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147464" y="5643528"/>
            <a:ext cx="8886880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0090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smtClean="0"/>
              <a:t>Todo esto en un campo no-nivelado de competencia, estructurado en torno a las  trayectorias institucionales, los capitales hist</a:t>
            </a:r>
            <a:r>
              <a:rPr lang="es-ES" dirty="0" smtClean="0"/>
              <a:t>óricamente constituidos de las instituciones, los subsidios que reciben, las reglas a las cuales se hallan sujetas,  y sus redes de </a:t>
            </a:r>
            <a:r>
              <a:rPr lang="es-ES" i="1" dirty="0" err="1" smtClean="0"/>
              <a:t>stakeholders</a:t>
            </a:r>
            <a:r>
              <a:rPr lang="es-ES" i="1" dirty="0" smtClean="0"/>
              <a:t>.</a:t>
            </a:r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28221379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4134</TotalTime>
  <Words>1562</Words>
  <Application>Microsoft Macintosh PowerPoint</Application>
  <PresentationFormat>Presentación en pantalla (4:3)</PresentationFormat>
  <Paragraphs>542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Tránsito desde una U docente a una de investigación con doctorados</vt:lpstr>
      <vt:lpstr>La escena institucional posmoderna</vt:lpstr>
      <vt:lpstr>IBA: Predominio de Ues docentes</vt:lpstr>
      <vt:lpstr>Chile: Diferenciación y diversidad</vt:lpstr>
      <vt:lpstr>Mapa chileno: categorías Ues x investigación</vt:lpstr>
      <vt:lpstr>Chile: competencia x prestigio</vt:lpstr>
      <vt:lpstr>Chile: Universidades ordenadas por “calidad”</vt:lpstr>
      <vt:lpstr>En suma: peso paradigma humboldtiano</vt:lpstr>
      <vt:lpstr>UDP: Paradigma actualizado a Chile  </vt:lpstr>
      <vt:lpstr>Desafíos y tensiones  del tránsito hacia U con investigación y doctorados</vt:lpstr>
      <vt:lpstr>Desafíos y tensiones  del tránsito hacia U con investigación y doctorados</vt:lpstr>
      <vt:lpstr>Doctorados: distintos perfiles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 Joaquín Brunner</dc:creator>
  <cp:lastModifiedBy>Jose Joaquín Brunner</cp:lastModifiedBy>
  <cp:revision>59</cp:revision>
  <cp:lastPrinted>2013-01-26T20:38:59Z</cp:lastPrinted>
  <dcterms:created xsi:type="dcterms:W3CDTF">2013-01-24T15:09:53Z</dcterms:created>
  <dcterms:modified xsi:type="dcterms:W3CDTF">2013-01-27T12:04:25Z</dcterms:modified>
</cp:coreProperties>
</file>