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7" r:id="rId3"/>
    <p:sldId id="257" r:id="rId4"/>
    <p:sldId id="270" r:id="rId5"/>
    <p:sldId id="266" r:id="rId6"/>
    <p:sldId id="268" r:id="rId7"/>
    <p:sldId id="269" r:id="rId8"/>
    <p:sldId id="273" r:id="rId9"/>
    <p:sldId id="271" r:id="rId10"/>
    <p:sldId id="274" r:id="rId11"/>
    <p:sldId id="260" r:id="rId12"/>
    <p:sldId id="261" r:id="rId13"/>
    <p:sldId id="262" r:id="rId14"/>
    <p:sldId id="265" r:id="rId15"/>
    <p:sldId id="272" r:id="rId16"/>
    <p:sldId id="264" r:id="rId17"/>
    <p:sldId id="275" r:id="rId1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2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8527D9-9CD1-6A42-B971-80B6F7720704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E94BC9D-F664-C644-B736-F1DC7C5DEE39}">
      <dgm:prSet phldrT="[Texto]" custT="1"/>
      <dgm:spPr/>
      <dgm:t>
        <a:bodyPr/>
        <a:lstStyle/>
        <a:p>
          <a:r>
            <a:rPr lang="es-ES" sz="2000" dirty="0" smtClean="0"/>
            <a:t>Aumenta número IES y se agudiza su diferenciación</a:t>
          </a:r>
          <a:endParaRPr lang="es-ES" sz="2000" dirty="0"/>
        </a:p>
      </dgm:t>
    </dgm:pt>
    <dgm:pt modelId="{30A185C5-3A3C-6944-A122-3A91CAF3546D}" type="parTrans" cxnId="{D8347176-AEDB-5544-B378-CE55FEE13BE2}">
      <dgm:prSet/>
      <dgm:spPr/>
      <dgm:t>
        <a:bodyPr/>
        <a:lstStyle/>
        <a:p>
          <a:endParaRPr lang="es-ES"/>
        </a:p>
      </dgm:t>
    </dgm:pt>
    <dgm:pt modelId="{143943AC-8542-B54A-9620-F4B9B936C824}" type="sibTrans" cxnId="{D8347176-AEDB-5544-B378-CE55FEE13BE2}">
      <dgm:prSet/>
      <dgm:spPr/>
      <dgm:t>
        <a:bodyPr/>
        <a:lstStyle/>
        <a:p>
          <a:endParaRPr lang="es-ES"/>
        </a:p>
      </dgm:t>
    </dgm:pt>
    <dgm:pt modelId="{93642F71-756E-9141-80AA-E529BFCB9725}">
      <dgm:prSet phldrT="[Texto]" custT="1"/>
      <dgm:spPr/>
      <dgm:t>
        <a:bodyPr/>
        <a:lstStyle/>
        <a:p>
          <a:r>
            <a:rPr lang="es-ES" sz="2000" dirty="0" smtClean="0"/>
            <a:t>En AL, eje de estos fenómenos es dinamismo mixto público/privado</a:t>
          </a:r>
          <a:endParaRPr lang="es-ES" sz="2000" dirty="0"/>
        </a:p>
      </dgm:t>
    </dgm:pt>
    <dgm:pt modelId="{35EF13CF-FD9D-D44F-A2A2-4B0379C6785E}" type="parTrans" cxnId="{70501825-84FD-3349-9846-3C66EEFE1E5A}">
      <dgm:prSet/>
      <dgm:spPr/>
      <dgm:t>
        <a:bodyPr/>
        <a:lstStyle/>
        <a:p>
          <a:endParaRPr lang="es-ES"/>
        </a:p>
      </dgm:t>
    </dgm:pt>
    <dgm:pt modelId="{4924A6C5-0B79-F344-803B-A9F7873B2C10}" type="sibTrans" cxnId="{70501825-84FD-3349-9846-3C66EEFE1E5A}">
      <dgm:prSet/>
      <dgm:spPr/>
      <dgm:t>
        <a:bodyPr/>
        <a:lstStyle/>
        <a:p>
          <a:endParaRPr lang="es-ES"/>
        </a:p>
      </dgm:t>
    </dgm:pt>
    <dgm:pt modelId="{62593971-67A5-D64B-9E33-172F150C03C8}">
      <dgm:prSet phldrT="[Texto]" custT="1"/>
      <dgm:spPr>
        <a:solidFill>
          <a:srgbClr val="660066"/>
        </a:solidFill>
      </dgm:spPr>
      <dgm:t>
        <a:bodyPr/>
        <a:lstStyle/>
        <a:p>
          <a:r>
            <a:rPr lang="es-ES" sz="2000" dirty="0" smtClean="0"/>
            <a:t>Pregunta por concepto de universidad y, en la práctica, cuestión tipológica</a:t>
          </a:r>
          <a:endParaRPr lang="es-ES" sz="2000" dirty="0"/>
        </a:p>
      </dgm:t>
    </dgm:pt>
    <dgm:pt modelId="{34CB44B3-C7F9-6D4E-B811-4987F6ADA4DE}" type="parTrans" cxnId="{8CB64688-2A0B-1F40-BF0D-815521B6902A}">
      <dgm:prSet/>
      <dgm:spPr/>
      <dgm:t>
        <a:bodyPr/>
        <a:lstStyle/>
        <a:p>
          <a:endParaRPr lang="es-ES"/>
        </a:p>
      </dgm:t>
    </dgm:pt>
    <dgm:pt modelId="{4AA25C1D-5B9E-3445-A86B-EB0BA61D34A5}" type="sibTrans" cxnId="{8CB64688-2A0B-1F40-BF0D-815521B6902A}">
      <dgm:prSet/>
      <dgm:spPr/>
      <dgm:t>
        <a:bodyPr/>
        <a:lstStyle/>
        <a:p>
          <a:endParaRPr lang="es-ES"/>
        </a:p>
      </dgm:t>
    </dgm:pt>
    <dgm:pt modelId="{99EE70C8-6CBA-264F-BEE7-0E7828E4FBE9}" type="pres">
      <dgm:prSet presAssocID="{648527D9-9CD1-6A42-B971-80B6F77207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ADF228F-A251-E74B-B11B-30FB9ABA95C8}" type="pres">
      <dgm:prSet presAssocID="{BE94BC9D-F664-C644-B736-F1DC7C5DEE3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2A7B43-6003-DD4D-9326-993888354198}" type="pres">
      <dgm:prSet presAssocID="{143943AC-8542-B54A-9620-F4B9B936C824}" presName="spacer" presStyleCnt="0"/>
      <dgm:spPr/>
    </dgm:pt>
    <dgm:pt modelId="{42DEC856-7E47-594C-BDE6-74169D90262A}" type="pres">
      <dgm:prSet presAssocID="{93642F71-756E-9141-80AA-E529BFCB972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95D8DC-18AF-6947-B675-814C894528CF}" type="pres">
      <dgm:prSet presAssocID="{4924A6C5-0B79-F344-803B-A9F7873B2C10}" presName="spacer" presStyleCnt="0"/>
      <dgm:spPr/>
    </dgm:pt>
    <dgm:pt modelId="{F5044F8D-5822-9148-A74D-D6EF51739B3F}" type="pres">
      <dgm:prSet presAssocID="{62593971-67A5-D64B-9E33-172F150C03C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8347176-AEDB-5544-B378-CE55FEE13BE2}" srcId="{648527D9-9CD1-6A42-B971-80B6F7720704}" destId="{BE94BC9D-F664-C644-B736-F1DC7C5DEE39}" srcOrd="0" destOrd="0" parTransId="{30A185C5-3A3C-6944-A122-3A91CAF3546D}" sibTransId="{143943AC-8542-B54A-9620-F4B9B936C824}"/>
    <dgm:cxn modelId="{F11705C6-B311-F049-9156-B29DA2842E1D}" type="presOf" srcId="{648527D9-9CD1-6A42-B971-80B6F7720704}" destId="{99EE70C8-6CBA-264F-BEE7-0E7828E4FBE9}" srcOrd="0" destOrd="0" presId="urn:microsoft.com/office/officeart/2005/8/layout/vList2"/>
    <dgm:cxn modelId="{041735ED-FE67-7D47-9B5D-EFFF9687BA0A}" type="presOf" srcId="{93642F71-756E-9141-80AA-E529BFCB9725}" destId="{42DEC856-7E47-594C-BDE6-74169D90262A}" srcOrd="0" destOrd="0" presId="urn:microsoft.com/office/officeart/2005/8/layout/vList2"/>
    <dgm:cxn modelId="{8CB64688-2A0B-1F40-BF0D-815521B6902A}" srcId="{648527D9-9CD1-6A42-B971-80B6F7720704}" destId="{62593971-67A5-D64B-9E33-172F150C03C8}" srcOrd="2" destOrd="0" parTransId="{34CB44B3-C7F9-6D4E-B811-4987F6ADA4DE}" sibTransId="{4AA25C1D-5B9E-3445-A86B-EB0BA61D34A5}"/>
    <dgm:cxn modelId="{A3943869-2635-4D4E-AAA2-F0AE69694D59}" type="presOf" srcId="{BE94BC9D-F664-C644-B736-F1DC7C5DEE39}" destId="{9ADF228F-A251-E74B-B11B-30FB9ABA95C8}" srcOrd="0" destOrd="0" presId="urn:microsoft.com/office/officeart/2005/8/layout/vList2"/>
    <dgm:cxn modelId="{9BD83647-4C9C-E64B-8D0C-7E6F1907C2A1}" type="presOf" srcId="{62593971-67A5-D64B-9E33-172F150C03C8}" destId="{F5044F8D-5822-9148-A74D-D6EF51739B3F}" srcOrd="0" destOrd="0" presId="urn:microsoft.com/office/officeart/2005/8/layout/vList2"/>
    <dgm:cxn modelId="{70501825-84FD-3349-9846-3C66EEFE1E5A}" srcId="{648527D9-9CD1-6A42-B971-80B6F7720704}" destId="{93642F71-756E-9141-80AA-E529BFCB9725}" srcOrd="1" destOrd="0" parTransId="{35EF13CF-FD9D-D44F-A2A2-4B0379C6785E}" sibTransId="{4924A6C5-0B79-F344-803B-A9F7873B2C10}"/>
    <dgm:cxn modelId="{9B1DD284-77D2-C545-9E15-62AFB03283D8}" type="presParOf" srcId="{99EE70C8-6CBA-264F-BEE7-0E7828E4FBE9}" destId="{9ADF228F-A251-E74B-B11B-30FB9ABA95C8}" srcOrd="0" destOrd="0" presId="urn:microsoft.com/office/officeart/2005/8/layout/vList2"/>
    <dgm:cxn modelId="{1A6D52F8-DDE7-A742-BA50-BD1004261E3C}" type="presParOf" srcId="{99EE70C8-6CBA-264F-BEE7-0E7828E4FBE9}" destId="{FF2A7B43-6003-DD4D-9326-993888354198}" srcOrd="1" destOrd="0" presId="urn:microsoft.com/office/officeart/2005/8/layout/vList2"/>
    <dgm:cxn modelId="{D85167A0-4BEA-6747-997E-9A79537044CB}" type="presParOf" srcId="{99EE70C8-6CBA-264F-BEE7-0E7828E4FBE9}" destId="{42DEC856-7E47-594C-BDE6-74169D90262A}" srcOrd="2" destOrd="0" presId="urn:microsoft.com/office/officeart/2005/8/layout/vList2"/>
    <dgm:cxn modelId="{57E19DB3-2202-B643-8440-B0A9E6B5248E}" type="presParOf" srcId="{99EE70C8-6CBA-264F-BEE7-0E7828E4FBE9}" destId="{F795D8DC-18AF-6947-B675-814C894528CF}" srcOrd="3" destOrd="0" presId="urn:microsoft.com/office/officeart/2005/8/layout/vList2"/>
    <dgm:cxn modelId="{B8AB36F8-FD9D-A249-AD22-F186ED8A9C64}" type="presParOf" srcId="{99EE70C8-6CBA-264F-BEE7-0E7828E4FBE9}" destId="{F5044F8D-5822-9148-A74D-D6EF51739B3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273AFE-1D2E-CC49-B4EF-26A1D2DC0CF5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6D10C2C-B0B7-DE4D-AD0F-2D03F352A438}">
      <dgm:prSet phldrT="[Texto]" custT="1"/>
      <dgm:spPr/>
      <dgm:t>
        <a:bodyPr/>
        <a:lstStyle/>
        <a:p>
          <a:r>
            <a:rPr lang="es-ES" sz="1800" dirty="0" smtClean="0"/>
            <a:t>Escasas universidades </a:t>
          </a:r>
          <a:r>
            <a:rPr lang="es-ES" sz="1800" i="1" dirty="0" err="1" smtClean="0"/>
            <a:t>humboldtianas</a:t>
          </a:r>
          <a:r>
            <a:rPr lang="es-ES" sz="1800" dirty="0" smtClean="0"/>
            <a:t> vs. abundantes instituciones docentes</a:t>
          </a:r>
          <a:endParaRPr lang="es-ES" sz="1800" dirty="0"/>
        </a:p>
      </dgm:t>
    </dgm:pt>
    <dgm:pt modelId="{2364DEBE-C425-654C-899C-701748D56C97}" type="parTrans" cxnId="{15246EF9-7E1E-0943-843D-F91A37AD7B02}">
      <dgm:prSet/>
      <dgm:spPr/>
      <dgm:t>
        <a:bodyPr/>
        <a:lstStyle/>
        <a:p>
          <a:endParaRPr lang="es-ES" sz="1800"/>
        </a:p>
      </dgm:t>
    </dgm:pt>
    <dgm:pt modelId="{63E408B2-C445-364B-BE47-6D9F532BAA02}" type="sibTrans" cxnId="{15246EF9-7E1E-0943-843D-F91A37AD7B02}">
      <dgm:prSet/>
      <dgm:spPr/>
      <dgm:t>
        <a:bodyPr/>
        <a:lstStyle/>
        <a:p>
          <a:endParaRPr lang="es-ES" sz="1800"/>
        </a:p>
      </dgm:t>
    </dgm:pt>
    <dgm:pt modelId="{F5276E83-C78A-8848-BC3B-733035F074AF}">
      <dgm:prSet phldrT="[Texto]" custT="1"/>
      <dgm:spPr>
        <a:solidFill>
          <a:srgbClr val="660066"/>
        </a:solidFill>
      </dgm:spPr>
      <dgm:t>
        <a:bodyPr/>
        <a:lstStyle/>
        <a:p>
          <a:r>
            <a:rPr lang="es-ES" sz="1800" dirty="0" smtClean="0"/>
            <a:t>En estas condiciones: ¿cuáles deben ser los  objetivos y focos de las políticas y las IES?</a:t>
          </a:r>
          <a:endParaRPr lang="es-ES" sz="1800" dirty="0"/>
        </a:p>
      </dgm:t>
    </dgm:pt>
    <dgm:pt modelId="{7E95BCE0-83C9-E94F-B474-9DCB2AB07636}" type="parTrans" cxnId="{3DC8AFA0-5433-764E-ABB9-436DB16FC447}">
      <dgm:prSet/>
      <dgm:spPr/>
      <dgm:t>
        <a:bodyPr/>
        <a:lstStyle/>
        <a:p>
          <a:endParaRPr lang="es-ES" sz="1800"/>
        </a:p>
      </dgm:t>
    </dgm:pt>
    <dgm:pt modelId="{950DD4F4-2CF7-6942-929D-4971C6B8EFD4}" type="sibTrans" cxnId="{3DC8AFA0-5433-764E-ABB9-436DB16FC447}">
      <dgm:prSet/>
      <dgm:spPr/>
      <dgm:t>
        <a:bodyPr/>
        <a:lstStyle/>
        <a:p>
          <a:endParaRPr lang="es-ES" sz="1800"/>
        </a:p>
      </dgm:t>
    </dgm:pt>
    <dgm:pt modelId="{028357BA-6F2B-FD40-B3D5-5AE2404A1AA4}" type="pres">
      <dgm:prSet presAssocID="{F1273AFE-1D2E-CC49-B4EF-26A1D2DC0C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9C063CE-D720-A747-AC3A-6DF2A217E224}" type="pres">
      <dgm:prSet presAssocID="{46D10C2C-B0B7-DE4D-AD0F-2D03F352A438}" presName="parentText" presStyleLbl="node1" presStyleIdx="0" presStyleCnt="2" custLinFactNeighborX="2245" custLinFactNeighborY="8393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FB5DA2-66B6-AE4E-AD28-91994850D826}" type="pres">
      <dgm:prSet presAssocID="{63E408B2-C445-364B-BE47-6D9F532BAA02}" presName="spacer" presStyleCnt="0"/>
      <dgm:spPr/>
    </dgm:pt>
    <dgm:pt modelId="{46DA5094-2154-9F4B-90BA-C64F7110EC68}" type="pres">
      <dgm:prSet presAssocID="{F5276E83-C78A-8848-BC3B-733035F074A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3A321A1-4A09-BE4C-A193-2B6C181C9BA8}" type="presOf" srcId="{F5276E83-C78A-8848-BC3B-733035F074AF}" destId="{46DA5094-2154-9F4B-90BA-C64F7110EC68}" srcOrd="0" destOrd="0" presId="urn:microsoft.com/office/officeart/2005/8/layout/vList2"/>
    <dgm:cxn modelId="{DC1893E2-F96B-0048-B2D6-2FEF39775B11}" type="presOf" srcId="{46D10C2C-B0B7-DE4D-AD0F-2D03F352A438}" destId="{69C063CE-D720-A747-AC3A-6DF2A217E224}" srcOrd="0" destOrd="0" presId="urn:microsoft.com/office/officeart/2005/8/layout/vList2"/>
    <dgm:cxn modelId="{15246EF9-7E1E-0943-843D-F91A37AD7B02}" srcId="{F1273AFE-1D2E-CC49-B4EF-26A1D2DC0CF5}" destId="{46D10C2C-B0B7-DE4D-AD0F-2D03F352A438}" srcOrd="0" destOrd="0" parTransId="{2364DEBE-C425-654C-899C-701748D56C97}" sibTransId="{63E408B2-C445-364B-BE47-6D9F532BAA02}"/>
    <dgm:cxn modelId="{8D6CA4A8-2511-784A-AE3A-965FC0B18075}" type="presOf" srcId="{F1273AFE-1D2E-CC49-B4EF-26A1D2DC0CF5}" destId="{028357BA-6F2B-FD40-B3D5-5AE2404A1AA4}" srcOrd="0" destOrd="0" presId="urn:microsoft.com/office/officeart/2005/8/layout/vList2"/>
    <dgm:cxn modelId="{3DC8AFA0-5433-764E-ABB9-436DB16FC447}" srcId="{F1273AFE-1D2E-CC49-B4EF-26A1D2DC0CF5}" destId="{F5276E83-C78A-8848-BC3B-733035F074AF}" srcOrd="1" destOrd="0" parTransId="{7E95BCE0-83C9-E94F-B474-9DCB2AB07636}" sibTransId="{950DD4F4-2CF7-6942-929D-4971C6B8EFD4}"/>
    <dgm:cxn modelId="{D8484B35-1AAB-5E4F-A07B-2CBC22A95520}" type="presParOf" srcId="{028357BA-6F2B-FD40-B3D5-5AE2404A1AA4}" destId="{69C063CE-D720-A747-AC3A-6DF2A217E224}" srcOrd="0" destOrd="0" presId="urn:microsoft.com/office/officeart/2005/8/layout/vList2"/>
    <dgm:cxn modelId="{D93EC1F8-80B3-A245-8BFE-CACC2BF85602}" type="presParOf" srcId="{028357BA-6F2B-FD40-B3D5-5AE2404A1AA4}" destId="{72FB5DA2-66B6-AE4E-AD28-91994850D826}" srcOrd="1" destOrd="0" presId="urn:microsoft.com/office/officeart/2005/8/layout/vList2"/>
    <dgm:cxn modelId="{D3258A2E-7B23-D547-9FE7-D5F0A844A151}" type="presParOf" srcId="{028357BA-6F2B-FD40-B3D5-5AE2404A1AA4}" destId="{46DA5094-2154-9F4B-90BA-C64F7110EC6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D3376B-9FD1-F349-B744-C356FA134A4F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0C33521-C92D-6E47-AF24-991B9C1B1F59}">
      <dgm:prSet phldrT="[Texto]" custT="1"/>
      <dgm:spPr/>
      <dgm:t>
        <a:bodyPr/>
        <a:lstStyle/>
        <a:p>
          <a:r>
            <a:rPr lang="es-ES" sz="1600" dirty="0" smtClean="0"/>
            <a:t>Educación superior de elite, masiva, universal</a:t>
          </a:r>
          <a:endParaRPr lang="es-ES" sz="1600" dirty="0"/>
        </a:p>
      </dgm:t>
    </dgm:pt>
    <dgm:pt modelId="{37B00E54-D3C7-E244-B013-E4EEFBD689AB}" type="parTrans" cxnId="{157E265D-4B7C-8A43-8F1F-51FC0A25016D}">
      <dgm:prSet/>
      <dgm:spPr/>
      <dgm:t>
        <a:bodyPr/>
        <a:lstStyle/>
        <a:p>
          <a:endParaRPr lang="es-ES" sz="1600"/>
        </a:p>
      </dgm:t>
    </dgm:pt>
    <dgm:pt modelId="{C66BB2F8-FDE2-344B-9AFB-C304BFD65198}" type="sibTrans" cxnId="{157E265D-4B7C-8A43-8F1F-51FC0A25016D}">
      <dgm:prSet/>
      <dgm:spPr/>
      <dgm:t>
        <a:bodyPr/>
        <a:lstStyle/>
        <a:p>
          <a:endParaRPr lang="es-ES" sz="1600"/>
        </a:p>
      </dgm:t>
    </dgm:pt>
    <dgm:pt modelId="{BA5B5D76-EFCB-234A-9FFB-B3559B2DA703}">
      <dgm:prSet phldrT="[Texto]" custT="1"/>
      <dgm:spPr/>
      <dgm:t>
        <a:bodyPr/>
        <a:lstStyle/>
        <a:p>
          <a:r>
            <a:rPr lang="es-ES" sz="1600" dirty="0" smtClean="0"/>
            <a:t>Diversificación demandas e ingreso quintiles 1, 2 y 3</a:t>
          </a:r>
          <a:endParaRPr lang="es-ES" sz="1600" dirty="0"/>
        </a:p>
      </dgm:t>
    </dgm:pt>
    <dgm:pt modelId="{36C1E8DB-7966-8A43-A5D8-5C2A879C8E63}" type="parTrans" cxnId="{048A383C-A6B8-254B-B391-CC6A1C4613A6}">
      <dgm:prSet/>
      <dgm:spPr/>
      <dgm:t>
        <a:bodyPr/>
        <a:lstStyle/>
        <a:p>
          <a:endParaRPr lang="es-ES" sz="1600"/>
        </a:p>
      </dgm:t>
    </dgm:pt>
    <dgm:pt modelId="{684876E4-38C1-734E-BCFA-8CB5916A600F}" type="sibTrans" cxnId="{048A383C-A6B8-254B-B391-CC6A1C4613A6}">
      <dgm:prSet/>
      <dgm:spPr/>
      <dgm:t>
        <a:bodyPr/>
        <a:lstStyle/>
        <a:p>
          <a:endParaRPr lang="es-ES" sz="1600"/>
        </a:p>
      </dgm:t>
    </dgm:pt>
    <dgm:pt modelId="{3AA9946C-ED6F-DB4A-B2EE-96F9C6B27AB9}">
      <dgm:prSet phldrT="[Texto]" custT="1"/>
      <dgm:spPr>
        <a:solidFill>
          <a:srgbClr val="660066"/>
        </a:solidFill>
      </dgm:spPr>
      <dgm:t>
        <a:bodyPr/>
        <a:lstStyle/>
        <a:p>
          <a:r>
            <a:rPr lang="es-ES" sz="1600" dirty="0" smtClean="0"/>
            <a:t>Actual estructura curricular y de títulos, ¿permite universalización  plena y favorece  eficiencia interna?</a:t>
          </a:r>
          <a:endParaRPr lang="es-ES" sz="1600" dirty="0"/>
        </a:p>
      </dgm:t>
    </dgm:pt>
    <dgm:pt modelId="{D22A1DD2-876B-FB44-B9A4-0592F6A92D2B}" type="parTrans" cxnId="{81C93B25-0A42-744F-9560-A2191BD41646}">
      <dgm:prSet/>
      <dgm:spPr/>
      <dgm:t>
        <a:bodyPr/>
        <a:lstStyle/>
        <a:p>
          <a:endParaRPr lang="es-ES" sz="1600"/>
        </a:p>
      </dgm:t>
    </dgm:pt>
    <dgm:pt modelId="{B5E7B596-2733-674A-8F25-84554AD5CA69}" type="sibTrans" cxnId="{81C93B25-0A42-744F-9560-A2191BD41646}">
      <dgm:prSet/>
      <dgm:spPr/>
      <dgm:t>
        <a:bodyPr/>
        <a:lstStyle/>
        <a:p>
          <a:endParaRPr lang="es-ES" sz="1600"/>
        </a:p>
      </dgm:t>
    </dgm:pt>
    <dgm:pt modelId="{4EFE6268-F00E-5A4B-A4BC-857B979E0A58}" type="pres">
      <dgm:prSet presAssocID="{C1D3376B-9FD1-F349-B744-C356FA134A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D373E07-199E-F740-B773-6F980D914D09}" type="pres">
      <dgm:prSet presAssocID="{90C33521-C92D-6E47-AF24-991B9C1B1F59}" presName="parentText" presStyleLbl="node1" presStyleIdx="0" presStyleCnt="3" custScaleY="47074" custLinFactNeighborY="-5319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CD4778-6BD7-8C49-B083-D221076A5DEF}" type="pres">
      <dgm:prSet presAssocID="{C66BB2F8-FDE2-344B-9AFB-C304BFD65198}" presName="spacer" presStyleCnt="0"/>
      <dgm:spPr/>
    </dgm:pt>
    <dgm:pt modelId="{52A7FC1C-828E-184F-B61E-4339416F011D}" type="pres">
      <dgm:prSet presAssocID="{BA5B5D76-EFCB-234A-9FFB-B3559B2DA703}" presName="parentText" presStyleLbl="node1" presStyleIdx="1" presStyleCnt="3" custScaleY="64810" custLinFactNeighborY="-3152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47931B-97D6-9147-BC65-FFB223A21978}" type="pres">
      <dgm:prSet presAssocID="{684876E4-38C1-734E-BCFA-8CB5916A600F}" presName="spacer" presStyleCnt="0"/>
      <dgm:spPr/>
    </dgm:pt>
    <dgm:pt modelId="{EF7B9F45-0C04-DC4C-860B-EA021174B1BB}" type="pres">
      <dgm:prSet presAssocID="{3AA9946C-ED6F-DB4A-B2EE-96F9C6B27AB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B064EDD-CA58-334B-AA43-96097CDA8375}" type="presOf" srcId="{3AA9946C-ED6F-DB4A-B2EE-96F9C6B27AB9}" destId="{EF7B9F45-0C04-DC4C-860B-EA021174B1BB}" srcOrd="0" destOrd="0" presId="urn:microsoft.com/office/officeart/2005/8/layout/vList2"/>
    <dgm:cxn modelId="{048A383C-A6B8-254B-B391-CC6A1C4613A6}" srcId="{C1D3376B-9FD1-F349-B744-C356FA134A4F}" destId="{BA5B5D76-EFCB-234A-9FFB-B3559B2DA703}" srcOrd="1" destOrd="0" parTransId="{36C1E8DB-7966-8A43-A5D8-5C2A879C8E63}" sibTransId="{684876E4-38C1-734E-BCFA-8CB5916A600F}"/>
    <dgm:cxn modelId="{36A179AE-8951-5646-A5E1-ECC67FC2B7CB}" type="presOf" srcId="{90C33521-C92D-6E47-AF24-991B9C1B1F59}" destId="{DD373E07-199E-F740-B773-6F980D914D09}" srcOrd="0" destOrd="0" presId="urn:microsoft.com/office/officeart/2005/8/layout/vList2"/>
    <dgm:cxn modelId="{81C93B25-0A42-744F-9560-A2191BD41646}" srcId="{C1D3376B-9FD1-F349-B744-C356FA134A4F}" destId="{3AA9946C-ED6F-DB4A-B2EE-96F9C6B27AB9}" srcOrd="2" destOrd="0" parTransId="{D22A1DD2-876B-FB44-B9A4-0592F6A92D2B}" sibTransId="{B5E7B596-2733-674A-8F25-84554AD5CA69}"/>
    <dgm:cxn modelId="{0C1B60BB-9767-2742-AC84-53FBB74404C3}" type="presOf" srcId="{BA5B5D76-EFCB-234A-9FFB-B3559B2DA703}" destId="{52A7FC1C-828E-184F-B61E-4339416F011D}" srcOrd="0" destOrd="0" presId="urn:microsoft.com/office/officeart/2005/8/layout/vList2"/>
    <dgm:cxn modelId="{C33244A3-5046-E247-AEC9-D4D2DAB52036}" type="presOf" srcId="{C1D3376B-9FD1-F349-B744-C356FA134A4F}" destId="{4EFE6268-F00E-5A4B-A4BC-857B979E0A58}" srcOrd="0" destOrd="0" presId="urn:microsoft.com/office/officeart/2005/8/layout/vList2"/>
    <dgm:cxn modelId="{157E265D-4B7C-8A43-8F1F-51FC0A25016D}" srcId="{C1D3376B-9FD1-F349-B744-C356FA134A4F}" destId="{90C33521-C92D-6E47-AF24-991B9C1B1F59}" srcOrd="0" destOrd="0" parTransId="{37B00E54-D3C7-E244-B013-E4EEFBD689AB}" sibTransId="{C66BB2F8-FDE2-344B-9AFB-C304BFD65198}"/>
    <dgm:cxn modelId="{791424FB-87E9-EA4B-9548-040B2EB4A1A0}" type="presParOf" srcId="{4EFE6268-F00E-5A4B-A4BC-857B979E0A58}" destId="{DD373E07-199E-F740-B773-6F980D914D09}" srcOrd="0" destOrd="0" presId="urn:microsoft.com/office/officeart/2005/8/layout/vList2"/>
    <dgm:cxn modelId="{E7FD3A3F-42B4-AE46-A8F3-026A75170743}" type="presParOf" srcId="{4EFE6268-F00E-5A4B-A4BC-857B979E0A58}" destId="{DBCD4778-6BD7-8C49-B083-D221076A5DEF}" srcOrd="1" destOrd="0" presId="urn:microsoft.com/office/officeart/2005/8/layout/vList2"/>
    <dgm:cxn modelId="{63CEB5F5-F2E9-5B4E-BBC8-DA563606AEAC}" type="presParOf" srcId="{4EFE6268-F00E-5A4B-A4BC-857B979E0A58}" destId="{52A7FC1C-828E-184F-B61E-4339416F011D}" srcOrd="2" destOrd="0" presId="urn:microsoft.com/office/officeart/2005/8/layout/vList2"/>
    <dgm:cxn modelId="{72839B0C-0F2B-6E49-A8F9-915DD635C99D}" type="presParOf" srcId="{4EFE6268-F00E-5A4B-A4BC-857B979E0A58}" destId="{FD47931B-97D6-9147-BC65-FFB223A21978}" srcOrd="3" destOrd="0" presId="urn:microsoft.com/office/officeart/2005/8/layout/vList2"/>
    <dgm:cxn modelId="{7A5C4063-8B17-0648-9676-2F86E1F90A79}" type="presParOf" srcId="{4EFE6268-F00E-5A4B-A4BC-857B979E0A58}" destId="{EF7B9F45-0C04-DC4C-860B-EA021174B1B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382662-5E6E-574C-938D-196064E32848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91F8161-74DA-A044-9875-F3E22732321A}">
      <dgm:prSet phldrT="[Texto]"/>
      <dgm:spPr/>
      <dgm:t>
        <a:bodyPr/>
        <a:lstStyle/>
        <a:p>
          <a:r>
            <a:rPr lang="es-ES" dirty="0" smtClean="0"/>
            <a:t>Alta proporción con estudios terciarios incompletos y segmentos c/ baja TRP</a:t>
          </a:r>
          <a:endParaRPr lang="es-ES" dirty="0"/>
        </a:p>
      </dgm:t>
    </dgm:pt>
    <dgm:pt modelId="{67B3E93C-9C91-4E45-88B2-3E00EA209069}" type="parTrans" cxnId="{D99ABBC6-0692-D74D-8387-43EC15B2A66E}">
      <dgm:prSet/>
      <dgm:spPr/>
      <dgm:t>
        <a:bodyPr/>
        <a:lstStyle/>
        <a:p>
          <a:endParaRPr lang="es-ES"/>
        </a:p>
      </dgm:t>
    </dgm:pt>
    <dgm:pt modelId="{FDBB6E0B-B6F9-BA44-A2B1-2CF35B115DF0}" type="sibTrans" cxnId="{D99ABBC6-0692-D74D-8387-43EC15B2A66E}">
      <dgm:prSet/>
      <dgm:spPr/>
      <dgm:t>
        <a:bodyPr/>
        <a:lstStyle/>
        <a:p>
          <a:endParaRPr lang="es-ES"/>
        </a:p>
      </dgm:t>
    </dgm:pt>
    <dgm:pt modelId="{BC135770-19D0-C244-85FB-8F93E2DF7657}">
      <dgm:prSet phldrT="[Texto]"/>
      <dgm:spPr/>
      <dgm:t>
        <a:bodyPr/>
        <a:lstStyle/>
        <a:p>
          <a:r>
            <a:rPr lang="es-ES" dirty="0" smtClean="0"/>
            <a:t>Efecto mayor en generación joven. Se incrementa capital humano avanzado.</a:t>
          </a:r>
          <a:endParaRPr lang="es-ES" dirty="0"/>
        </a:p>
      </dgm:t>
    </dgm:pt>
    <dgm:pt modelId="{29C89CEF-7C06-A54B-9AE8-3E445EFFC3F6}" type="parTrans" cxnId="{2B9804F9-6F47-074F-94F1-2D75BC76C203}">
      <dgm:prSet/>
      <dgm:spPr/>
      <dgm:t>
        <a:bodyPr/>
        <a:lstStyle/>
        <a:p>
          <a:endParaRPr lang="es-ES"/>
        </a:p>
      </dgm:t>
    </dgm:pt>
    <dgm:pt modelId="{A3A75455-9ACF-E749-8820-8888E78E538A}" type="sibTrans" cxnId="{2B9804F9-6F47-074F-94F1-2D75BC76C203}">
      <dgm:prSet/>
      <dgm:spPr/>
      <dgm:t>
        <a:bodyPr/>
        <a:lstStyle/>
        <a:p>
          <a:endParaRPr lang="es-ES"/>
        </a:p>
      </dgm:t>
    </dgm:pt>
    <dgm:pt modelId="{ECFE18F3-5386-F545-BEC0-851F6E5B9772}">
      <dgm:prSet phldrT="[Texto]"/>
      <dgm:spPr/>
      <dgm:t>
        <a:bodyPr/>
        <a:lstStyle/>
        <a:p>
          <a:r>
            <a:rPr lang="es-ES" dirty="0" smtClean="0"/>
            <a:t>Preguntas por pertinencia curricular, empleabilidad y tasas de retorno</a:t>
          </a:r>
          <a:endParaRPr lang="es-ES" dirty="0"/>
        </a:p>
      </dgm:t>
    </dgm:pt>
    <dgm:pt modelId="{44788484-1753-DD46-85EC-9B4973B3C479}" type="parTrans" cxnId="{0A291FEE-A6F7-0448-BCC7-9F0FF63AD79F}">
      <dgm:prSet/>
      <dgm:spPr/>
      <dgm:t>
        <a:bodyPr/>
        <a:lstStyle/>
        <a:p>
          <a:endParaRPr lang="es-ES"/>
        </a:p>
      </dgm:t>
    </dgm:pt>
    <dgm:pt modelId="{41380130-8E05-414C-826C-2CA6E919A95A}" type="sibTrans" cxnId="{0A291FEE-A6F7-0448-BCC7-9F0FF63AD79F}">
      <dgm:prSet/>
      <dgm:spPr/>
      <dgm:t>
        <a:bodyPr/>
        <a:lstStyle/>
        <a:p>
          <a:endParaRPr lang="es-ES"/>
        </a:p>
      </dgm:t>
    </dgm:pt>
    <dgm:pt modelId="{7AE685A2-7296-9144-8944-EB0078F3093D}" type="pres">
      <dgm:prSet presAssocID="{DA382662-5E6E-574C-938D-196064E328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90576D1-33DA-784A-908C-7DED2A6CCF09}" type="pres">
      <dgm:prSet presAssocID="{BC135770-19D0-C244-85FB-8F93E2DF765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77CB92-5992-3A46-AB0D-99A700BF173A}" type="pres">
      <dgm:prSet presAssocID="{A3A75455-9ACF-E749-8820-8888E78E538A}" presName="spacer" presStyleCnt="0"/>
      <dgm:spPr/>
      <dgm:t>
        <a:bodyPr/>
        <a:lstStyle/>
        <a:p>
          <a:endParaRPr lang="es-ES"/>
        </a:p>
      </dgm:t>
    </dgm:pt>
    <dgm:pt modelId="{65F27BE7-D74D-E044-88A5-86BCB261DC6A}" type="pres">
      <dgm:prSet presAssocID="{791F8161-74DA-A044-9875-F3E22732321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368C4F-E751-4F4A-93B0-808DCAFA3786}" type="pres">
      <dgm:prSet presAssocID="{FDBB6E0B-B6F9-BA44-A2B1-2CF35B115DF0}" presName="spacer" presStyleCnt="0"/>
      <dgm:spPr/>
      <dgm:t>
        <a:bodyPr/>
        <a:lstStyle/>
        <a:p>
          <a:endParaRPr lang="es-ES"/>
        </a:p>
      </dgm:t>
    </dgm:pt>
    <dgm:pt modelId="{8BCA65C4-FB90-1040-BB5F-5CF89ADC44F2}" type="pres">
      <dgm:prSet presAssocID="{ECFE18F3-5386-F545-BEC0-851F6E5B977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99ABBC6-0692-D74D-8387-43EC15B2A66E}" srcId="{DA382662-5E6E-574C-938D-196064E32848}" destId="{791F8161-74DA-A044-9875-F3E22732321A}" srcOrd="1" destOrd="0" parTransId="{67B3E93C-9C91-4E45-88B2-3E00EA209069}" sibTransId="{FDBB6E0B-B6F9-BA44-A2B1-2CF35B115DF0}"/>
    <dgm:cxn modelId="{0A291FEE-A6F7-0448-BCC7-9F0FF63AD79F}" srcId="{DA382662-5E6E-574C-938D-196064E32848}" destId="{ECFE18F3-5386-F545-BEC0-851F6E5B9772}" srcOrd="2" destOrd="0" parTransId="{44788484-1753-DD46-85EC-9B4973B3C479}" sibTransId="{41380130-8E05-414C-826C-2CA6E919A95A}"/>
    <dgm:cxn modelId="{6E4088DA-C756-2946-AF6B-E9AF54CF9E64}" type="presOf" srcId="{BC135770-19D0-C244-85FB-8F93E2DF7657}" destId="{390576D1-33DA-784A-908C-7DED2A6CCF09}" srcOrd="0" destOrd="0" presId="urn:microsoft.com/office/officeart/2005/8/layout/vList2"/>
    <dgm:cxn modelId="{EB377B39-D2CA-EF47-AF87-2CACE3F22238}" type="presOf" srcId="{DA382662-5E6E-574C-938D-196064E32848}" destId="{7AE685A2-7296-9144-8944-EB0078F3093D}" srcOrd="0" destOrd="0" presId="urn:microsoft.com/office/officeart/2005/8/layout/vList2"/>
    <dgm:cxn modelId="{3DDC8805-DFAB-A148-9C2E-BD04DB349CBD}" type="presOf" srcId="{791F8161-74DA-A044-9875-F3E22732321A}" destId="{65F27BE7-D74D-E044-88A5-86BCB261DC6A}" srcOrd="0" destOrd="0" presId="urn:microsoft.com/office/officeart/2005/8/layout/vList2"/>
    <dgm:cxn modelId="{2B9804F9-6F47-074F-94F1-2D75BC76C203}" srcId="{DA382662-5E6E-574C-938D-196064E32848}" destId="{BC135770-19D0-C244-85FB-8F93E2DF7657}" srcOrd="0" destOrd="0" parTransId="{29C89CEF-7C06-A54B-9AE8-3E445EFFC3F6}" sibTransId="{A3A75455-9ACF-E749-8820-8888E78E538A}"/>
    <dgm:cxn modelId="{C4585AF3-FA3D-4241-84D3-DBEA924B3313}" type="presOf" srcId="{ECFE18F3-5386-F545-BEC0-851F6E5B9772}" destId="{8BCA65C4-FB90-1040-BB5F-5CF89ADC44F2}" srcOrd="0" destOrd="0" presId="urn:microsoft.com/office/officeart/2005/8/layout/vList2"/>
    <dgm:cxn modelId="{1828D973-7749-1145-ABA7-8DB41873CC4C}" type="presParOf" srcId="{7AE685A2-7296-9144-8944-EB0078F3093D}" destId="{390576D1-33DA-784A-908C-7DED2A6CCF09}" srcOrd="0" destOrd="0" presId="urn:microsoft.com/office/officeart/2005/8/layout/vList2"/>
    <dgm:cxn modelId="{22D13FDB-9073-964B-BCCC-8336FFC72E6E}" type="presParOf" srcId="{7AE685A2-7296-9144-8944-EB0078F3093D}" destId="{E277CB92-5992-3A46-AB0D-99A700BF173A}" srcOrd="1" destOrd="0" presId="urn:microsoft.com/office/officeart/2005/8/layout/vList2"/>
    <dgm:cxn modelId="{8B700E38-7A18-3147-8B89-3CB4A7607721}" type="presParOf" srcId="{7AE685A2-7296-9144-8944-EB0078F3093D}" destId="{65F27BE7-D74D-E044-88A5-86BCB261DC6A}" srcOrd="2" destOrd="0" presId="urn:microsoft.com/office/officeart/2005/8/layout/vList2"/>
    <dgm:cxn modelId="{DB1AA803-CE33-AC4D-A95A-B77E9D03C85E}" type="presParOf" srcId="{7AE685A2-7296-9144-8944-EB0078F3093D}" destId="{BF368C4F-E751-4F4A-93B0-808DCAFA3786}" srcOrd="3" destOrd="0" presId="urn:microsoft.com/office/officeart/2005/8/layout/vList2"/>
    <dgm:cxn modelId="{5EF7B490-D4E8-CE48-AB86-B1B57B41898F}" type="presParOf" srcId="{7AE685A2-7296-9144-8944-EB0078F3093D}" destId="{8BCA65C4-FB90-1040-BB5F-5CF89ADC44F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8C3C58-E62E-D440-AE67-4D93A82E1908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D069CC4-6EE7-FB4A-AB71-A9D65A2733B8}">
      <dgm:prSet phldrT="[Texto]" custT="1"/>
      <dgm:spPr/>
      <dgm:t>
        <a:bodyPr/>
        <a:lstStyle/>
        <a:p>
          <a:r>
            <a:rPr lang="es-ES" sz="2000" dirty="0" smtClean="0"/>
            <a:t>Significativos pero desiguales progresos en la región, con débil autocontrol interno (desigual desarrollo profesión académica)</a:t>
          </a:r>
          <a:endParaRPr lang="es-ES" sz="2000" dirty="0"/>
        </a:p>
      </dgm:t>
    </dgm:pt>
    <dgm:pt modelId="{669C3804-30C7-634B-860A-06186071E420}" type="parTrans" cxnId="{08E11971-5040-924E-B732-EFAB2526F0D0}">
      <dgm:prSet/>
      <dgm:spPr/>
      <dgm:t>
        <a:bodyPr/>
        <a:lstStyle/>
        <a:p>
          <a:endParaRPr lang="es-ES"/>
        </a:p>
      </dgm:t>
    </dgm:pt>
    <dgm:pt modelId="{9A5AAAE6-DF39-D54D-9406-5541E8A8ED28}" type="sibTrans" cxnId="{08E11971-5040-924E-B732-EFAB2526F0D0}">
      <dgm:prSet/>
      <dgm:spPr/>
      <dgm:t>
        <a:bodyPr/>
        <a:lstStyle/>
        <a:p>
          <a:endParaRPr lang="es-ES"/>
        </a:p>
      </dgm:t>
    </dgm:pt>
    <dgm:pt modelId="{40168B19-F926-7C4B-959E-19E6821AAF2B}">
      <dgm:prSet phldrT="[Texto]" custT="1"/>
      <dgm:spPr/>
      <dgm:t>
        <a:bodyPr/>
        <a:lstStyle/>
        <a:p>
          <a:r>
            <a:rPr lang="es-ES" sz="2000" dirty="0" smtClean="0"/>
            <a:t>Diversas formas de institucionalizar la acreditación y gestión de calidad a nivel de universidades y de sistemas nacionales</a:t>
          </a:r>
          <a:endParaRPr lang="es-ES" sz="2000" dirty="0"/>
        </a:p>
      </dgm:t>
    </dgm:pt>
    <dgm:pt modelId="{9B7BE61A-2678-2D49-ABF6-DECA28ACB27F}" type="parTrans" cxnId="{55C057DC-EFC8-DB40-A6ED-482E563D5926}">
      <dgm:prSet/>
      <dgm:spPr/>
      <dgm:t>
        <a:bodyPr/>
        <a:lstStyle/>
        <a:p>
          <a:endParaRPr lang="es-ES"/>
        </a:p>
      </dgm:t>
    </dgm:pt>
    <dgm:pt modelId="{1A194BB3-7F5A-424E-B03D-31BF617706DB}" type="sibTrans" cxnId="{55C057DC-EFC8-DB40-A6ED-482E563D5926}">
      <dgm:prSet/>
      <dgm:spPr/>
      <dgm:t>
        <a:bodyPr/>
        <a:lstStyle/>
        <a:p>
          <a:endParaRPr lang="es-ES"/>
        </a:p>
      </dgm:t>
    </dgm:pt>
    <dgm:pt modelId="{8DB647EF-1C49-5041-BC1C-33E744476973}">
      <dgm:prSet phldrT="[Texto]" custT="1"/>
      <dgm:spPr>
        <a:solidFill>
          <a:srgbClr val="660066"/>
        </a:solidFill>
      </dgm:spPr>
      <dgm:t>
        <a:bodyPr/>
        <a:lstStyle/>
        <a:p>
          <a:r>
            <a:rPr lang="es-ES" sz="2000" dirty="0" smtClean="0"/>
            <a:t>Preguntas sobre mejoramiento efectivo e impacto; tendencias hacia la burocratización y difícil manejo de la diversidad de misiones y calidades </a:t>
          </a:r>
          <a:endParaRPr lang="es-ES" sz="2000" dirty="0"/>
        </a:p>
      </dgm:t>
    </dgm:pt>
    <dgm:pt modelId="{FAE898A5-AE87-3F4A-BBB6-0C3ECA732B0B}" type="parTrans" cxnId="{56838F82-0E43-0748-B4A9-1640A3B05D4C}">
      <dgm:prSet/>
      <dgm:spPr/>
      <dgm:t>
        <a:bodyPr/>
        <a:lstStyle/>
        <a:p>
          <a:endParaRPr lang="es-ES"/>
        </a:p>
      </dgm:t>
    </dgm:pt>
    <dgm:pt modelId="{0EA58ED3-C5F2-C64C-AD71-12ADE1F7F4A1}" type="sibTrans" cxnId="{56838F82-0E43-0748-B4A9-1640A3B05D4C}">
      <dgm:prSet/>
      <dgm:spPr/>
      <dgm:t>
        <a:bodyPr/>
        <a:lstStyle/>
        <a:p>
          <a:endParaRPr lang="es-ES"/>
        </a:p>
      </dgm:t>
    </dgm:pt>
    <dgm:pt modelId="{DD43D621-C6E4-F94C-9AF7-BCA0408860B3}" type="pres">
      <dgm:prSet presAssocID="{158C3C58-E62E-D440-AE67-4D93A82E19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3450EB2-22C6-8D48-A78D-0C42AC53393E}" type="pres">
      <dgm:prSet presAssocID="{5D069CC4-6EE7-FB4A-AB71-A9D65A2733B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932CCC-9AD1-274E-A796-B3AD5A292442}" type="pres">
      <dgm:prSet presAssocID="{9A5AAAE6-DF39-D54D-9406-5541E8A8ED28}" presName="spacer" presStyleCnt="0"/>
      <dgm:spPr/>
    </dgm:pt>
    <dgm:pt modelId="{E4282C3F-47CC-D642-8393-29D62C55C033}" type="pres">
      <dgm:prSet presAssocID="{40168B19-F926-7C4B-959E-19E6821AAF2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B45316-EBBC-D94E-8CBF-CB5A244B5809}" type="pres">
      <dgm:prSet presAssocID="{1A194BB3-7F5A-424E-B03D-31BF617706DB}" presName="spacer" presStyleCnt="0"/>
      <dgm:spPr/>
    </dgm:pt>
    <dgm:pt modelId="{A786DE97-6D02-8A44-96F6-A80F9994C822}" type="pres">
      <dgm:prSet presAssocID="{8DB647EF-1C49-5041-BC1C-33E74447697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6838F82-0E43-0748-B4A9-1640A3B05D4C}" srcId="{158C3C58-E62E-D440-AE67-4D93A82E1908}" destId="{8DB647EF-1C49-5041-BC1C-33E744476973}" srcOrd="2" destOrd="0" parTransId="{FAE898A5-AE87-3F4A-BBB6-0C3ECA732B0B}" sibTransId="{0EA58ED3-C5F2-C64C-AD71-12ADE1F7F4A1}"/>
    <dgm:cxn modelId="{08E11971-5040-924E-B732-EFAB2526F0D0}" srcId="{158C3C58-E62E-D440-AE67-4D93A82E1908}" destId="{5D069CC4-6EE7-FB4A-AB71-A9D65A2733B8}" srcOrd="0" destOrd="0" parTransId="{669C3804-30C7-634B-860A-06186071E420}" sibTransId="{9A5AAAE6-DF39-D54D-9406-5541E8A8ED28}"/>
    <dgm:cxn modelId="{3C2299FE-4CF1-2547-83B0-921671E8DC65}" type="presOf" srcId="{40168B19-F926-7C4B-959E-19E6821AAF2B}" destId="{E4282C3F-47CC-D642-8393-29D62C55C033}" srcOrd="0" destOrd="0" presId="urn:microsoft.com/office/officeart/2005/8/layout/vList2"/>
    <dgm:cxn modelId="{60A58E10-2FCD-E545-BCB6-AFA5BED34C7D}" type="presOf" srcId="{8DB647EF-1C49-5041-BC1C-33E744476973}" destId="{A786DE97-6D02-8A44-96F6-A80F9994C822}" srcOrd="0" destOrd="0" presId="urn:microsoft.com/office/officeart/2005/8/layout/vList2"/>
    <dgm:cxn modelId="{87B319F9-2608-AE4A-9D37-F013BAEC0DB1}" type="presOf" srcId="{5D069CC4-6EE7-FB4A-AB71-A9D65A2733B8}" destId="{53450EB2-22C6-8D48-A78D-0C42AC53393E}" srcOrd="0" destOrd="0" presId="urn:microsoft.com/office/officeart/2005/8/layout/vList2"/>
    <dgm:cxn modelId="{55C057DC-EFC8-DB40-A6ED-482E563D5926}" srcId="{158C3C58-E62E-D440-AE67-4D93A82E1908}" destId="{40168B19-F926-7C4B-959E-19E6821AAF2B}" srcOrd="1" destOrd="0" parTransId="{9B7BE61A-2678-2D49-ABF6-DECA28ACB27F}" sibTransId="{1A194BB3-7F5A-424E-B03D-31BF617706DB}"/>
    <dgm:cxn modelId="{85C44BE7-2702-4E4A-987E-5F88A7D27D09}" type="presOf" srcId="{158C3C58-E62E-D440-AE67-4D93A82E1908}" destId="{DD43D621-C6E4-F94C-9AF7-BCA0408860B3}" srcOrd="0" destOrd="0" presId="urn:microsoft.com/office/officeart/2005/8/layout/vList2"/>
    <dgm:cxn modelId="{C53B9DAA-F13A-8544-A1DE-4441E4B7CDAD}" type="presParOf" srcId="{DD43D621-C6E4-F94C-9AF7-BCA0408860B3}" destId="{53450EB2-22C6-8D48-A78D-0C42AC53393E}" srcOrd="0" destOrd="0" presId="urn:microsoft.com/office/officeart/2005/8/layout/vList2"/>
    <dgm:cxn modelId="{019008FB-19D7-4840-B932-2056A8EADDDC}" type="presParOf" srcId="{DD43D621-C6E4-F94C-9AF7-BCA0408860B3}" destId="{54932CCC-9AD1-274E-A796-B3AD5A292442}" srcOrd="1" destOrd="0" presId="urn:microsoft.com/office/officeart/2005/8/layout/vList2"/>
    <dgm:cxn modelId="{B2404464-FC02-4B47-B638-E82420D54F9E}" type="presParOf" srcId="{DD43D621-C6E4-F94C-9AF7-BCA0408860B3}" destId="{E4282C3F-47CC-D642-8393-29D62C55C033}" srcOrd="2" destOrd="0" presId="urn:microsoft.com/office/officeart/2005/8/layout/vList2"/>
    <dgm:cxn modelId="{6AD3CFDC-F366-5C43-BB05-8A82EA8A5BC5}" type="presParOf" srcId="{DD43D621-C6E4-F94C-9AF7-BCA0408860B3}" destId="{ECB45316-EBBC-D94E-8CBF-CB5A244B5809}" srcOrd="3" destOrd="0" presId="urn:microsoft.com/office/officeart/2005/8/layout/vList2"/>
    <dgm:cxn modelId="{2434888D-63AD-0E4B-9DB1-9F9A97321584}" type="presParOf" srcId="{DD43D621-C6E4-F94C-9AF7-BCA0408860B3}" destId="{A786DE97-6D02-8A44-96F6-A80F9994C82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BCAF18-66C5-BF41-AB22-6F1A86E481BD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11489DD-360E-FF40-81ED-85023FA3F4A4}">
      <dgm:prSet phldrT="[Texto]" custT="1"/>
      <dgm:spPr/>
      <dgm:t>
        <a:bodyPr/>
        <a:lstStyle/>
        <a:p>
          <a:r>
            <a:rPr lang="es-ES" sz="2000" dirty="0" smtClean="0"/>
            <a:t>Esfuerzo razonable en relación al PIB, aunque en general bajo x alumno (USD-PPC)</a:t>
          </a:r>
          <a:endParaRPr lang="es-ES" sz="2000" dirty="0"/>
        </a:p>
      </dgm:t>
    </dgm:pt>
    <dgm:pt modelId="{AA8F88F5-CC81-164E-980D-A3CDBE13F7B8}" type="parTrans" cxnId="{808C1B4F-68D1-2F40-A444-F59D13BAFA9C}">
      <dgm:prSet/>
      <dgm:spPr/>
      <dgm:t>
        <a:bodyPr/>
        <a:lstStyle/>
        <a:p>
          <a:endParaRPr lang="es-ES"/>
        </a:p>
      </dgm:t>
    </dgm:pt>
    <dgm:pt modelId="{D9102F0B-27C3-064F-9B15-215C88C3433F}" type="sibTrans" cxnId="{808C1B4F-68D1-2F40-A444-F59D13BAFA9C}">
      <dgm:prSet/>
      <dgm:spPr/>
      <dgm:t>
        <a:bodyPr/>
        <a:lstStyle/>
        <a:p>
          <a:endParaRPr lang="es-ES"/>
        </a:p>
      </dgm:t>
    </dgm:pt>
    <dgm:pt modelId="{E587B217-53EC-B74A-AAEF-E323E3F10250}">
      <dgm:prSet phldrT="[Texto]" custT="1"/>
      <dgm:spPr/>
      <dgm:t>
        <a:bodyPr/>
        <a:lstStyle/>
        <a:p>
          <a:r>
            <a:rPr lang="es-ES" sz="2000" dirty="0" smtClean="0"/>
            <a:t>Tendencia hacia la diversificación de fuentes de ingreso. Predominio público: &gt; exposición al ciclo. Privado: &gt; inconformidad social.</a:t>
          </a:r>
          <a:endParaRPr lang="es-ES" sz="2000" dirty="0"/>
        </a:p>
      </dgm:t>
    </dgm:pt>
    <dgm:pt modelId="{BC4F2A76-932B-6F45-8BB0-E529A2837A7B}" type="parTrans" cxnId="{F5E8745E-1FDD-B04E-A4E6-6522E4BF5D29}">
      <dgm:prSet/>
      <dgm:spPr/>
      <dgm:t>
        <a:bodyPr/>
        <a:lstStyle/>
        <a:p>
          <a:endParaRPr lang="es-ES"/>
        </a:p>
      </dgm:t>
    </dgm:pt>
    <dgm:pt modelId="{2B18AAA7-43B5-5849-83D2-8436EA7C4907}" type="sibTrans" cxnId="{F5E8745E-1FDD-B04E-A4E6-6522E4BF5D29}">
      <dgm:prSet/>
      <dgm:spPr/>
      <dgm:t>
        <a:bodyPr/>
        <a:lstStyle/>
        <a:p>
          <a:endParaRPr lang="es-ES"/>
        </a:p>
      </dgm:t>
    </dgm:pt>
    <dgm:pt modelId="{953EF0B0-B189-C64E-B646-E7B4617C317B}">
      <dgm:prSet phldrT="[Texto]" custT="1"/>
      <dgm:spPr>
        <a:solidFill>
          <a:srgbClr val="660066"/>
        </a:solidFill>
      </dgm:spPr>
      <dgm:t>
        <a:bodyPr/>
        <a:lstStyle/>
        <a:p>
          <a:r>
            <a:rPr lang="es-ES" sz="2000" dirty="0" smtClean="0"/>
            <a:t>¿Cómo generar recursos diversificados para sustentabilidad larga con universalización, equidad, calidad e investigación?</a:t>
          </a:r>
          <a:endParaRPr lang="es-ES" sz="2000" dirty="0"/>
        </a:p>
      </dgm:t>
    </dgm:pt>
    <dgm:pt modelId="{2AD4BB55-758F-3E47-AB2B-341F540F28BF}" type="parTrans" cxnId="{51223035-9DA4-2C44-A4A4-4DC9AD9BDCE0}">
      <dgm:prSet/>
      <dgm:spPr/>
      <dgm:t>
        <a:bodyPr/>
        <a:lstStyle/>
        <a:p>
          <a:endParaRPr lang="es-ES"/>
        </a:p>
      </dgm:t>
    </dgm:pt>
    <dgm:pt modelId="{2D1A3332-C016-1548-BA5C-2CD252DEE103}" type="sibTrans" cxnId="{51223035-9DA4-2C44-A4A4-4DC9AD9BDCE0}">
      <dgm:prSet/>
      <dgm:spPr/>
      <dgm:t>
        <a:bodyPr/>
        <a:lstStyle/>
        <a:p>
          <a:endParaRPr lang="es-ES"/>
        </a:p>
      </dgm:t>
    </dgm:pt>
    <dgm:pt modelId="{C556E5C4-2382-FC40-B27D-946D1BB914C7}" type="pres">
      <dgm:prSet presAssocID="{06BCAF18-66C5-BF41-AB22-6F1A86E481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2AE7189-858A-CA40-A3FC-69E88A66B872}" type="pres">
      <dgm:prSet presAssocID="{411489DD-360E-FF40-81ED-85023FA3F4A4}" presName="parentText" presStyleLbl="node1" presStyleIdx="0" presStyleCnt="3" custScaleY="64419" custLinFactY="-2584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F61A6B-E0AB-6748-8CC3-75D07BB6DD8A}" type="pres">
      <dgm:prSet presAssocID="{D9102F0B-27C3-064F-9B15-215C88C3433F}" presName="spacer" presStyleCnt="0"/>
      <dgm:spPr/>
    </dgm:pt>
    <dgm:pt modelId="{57A27C8B-BCAE-A045-9822-E23F0CB8B6F0}" type="pres">
      <dgm:prSet presAssocID="{E587B217-53EC-B74A-AAEF-E323E3F10250}" presName="parentText" presStyleLbl="node1" presStyleIdx="1" presStyleCnt="3" custLinFactY="-435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B89A4C-12A5-E04B-A822-489B3362BA45}" type="pres">
      <dgm:prSet presAssocID="{2B18AAA7-43B5-5849-83D2-8436EA7C4907}" presName="spacer" presStyleCnt="0"/>
      <dgm:spPr/>
    </dgm:pt>
    <dgm:pt modelId="{337DDD6B-17F3-BC48-BC2A-97ABF7B7A5D2}" type="pres">
      <dgm:prSet presAssocID="{953EF0B0-B189-C64E-B646-E7B4617C317B}" presName="parentText" presStyleLbl="node1" presStyleIdx="2" presStyleCnt="3" custLinFactY="68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08C1B4F-68D1-2F40-A444-F59D13BAFA9C}" srcId="{06BCAF18-66C5-BF41-AB22-6F1A86E481BD}" destId="{411489DD-360E-FF40-81ED-85023FA3F4A4}" srcOrd="0" destOrd="0" parTransId="{AA8F88F5-CC81-164E-980D-A3CDBE13F7B8}" sibTransId="{D9102F0B-27C3-064F-9B15-215C88C3433F}"/>
    <dgm:cxn modelId="{493C4BA5-FBE0-5045-ADAD-5AFB8FFDDD5E}" type="presOf" srcId="{E587B217-53EC-B74A-AAEF-E323E3F10250}" destId="{57A27C8B-BCAE-A045-9822-E23F0CB8B6F0}" srcOrd="0" destOrd="0" presId="urn:microsoft.com/office/officeart/2005/8/layout/vList2"/>
    <dgm:cxn modelId="{F5E8745E-1FDD-B04E-A4E6-6522E4BF5D29}" srcId="{06BCAF18-66C5-BF41-AB22-6F1A86E481BD}" destId="{E587B217-53EC-B74A-AAEF-E323E3F10250}" srcOrd="1" destOrd="0" parTransId="{BC4F2A76-932B-6F45-8BB0-E529A2837A7B}" sibTransId="{2B18AAA7-43B5-5849-83D2-8436EA7C4907}"/>
    <dgm:cxn modelId="{40F21C60-FA42-EC46-9CE0-5D018EBA2FD3}" type="presOf" srcId="{06BCAF18-66C5-BF41-AB22-6F1A86E481BD}" destId="{C556E5C4-2382-FC40-B27D-946D1BB914C7}" srcOrd="0" destOrd="0" presId="urn:microsoft.com/office/officeart/2005/8/layout/vList2"/>
    <dgm:cxn modelId="{51223035-9DA4-2C44-A4A4-4DC9AD9BDCE0}" srcId="{06BCAF18-66C5-BF41-AB22-6F1A86E481BD}" destId="{953EF0B0-B189-C64E-B646-E7B4617C317B}" srcOrd="2" destOrd="0" parTransId="{2AD4BB55-758F-3E47-AB2B-341F540F28BF}" sibTransId="{2D1A3332-C016-1548-BA5C-2CD252DEE103}"/>
    <dgm:cxn modelId="{D1C402AD-0FFD-6D4C-9D1C-14CA555BC996}" type="presOf" srcId="{953EF0B0-B189-C64E-B646-E7B4617C317B}" destId="{337DDD6B-17F3-BC48-BC2A-97ABF7B7A5D2}" srcOrd="0" destOrd="0" presId="urn:microsoft.com/office/officeart/2005/8/layout/vList2"/>
    <dgm:cxn modelId="{DA99D09B-8C72-7C42-961A-A122337819DE}" type="presOf" srcId="{411489DD-360E-FF40-81ED-85023FA3F4A4}" destId="{32AE7189-858A-CA40-A3FC-69E88A66B872}" srcOrd="0" destOrd="0" presId="urn:microsoft.com/office/officeart/2005/8/layout/vList2"/>
    <dgm:cxn modelId="{BC259621-4246-1542-A27F-993E95B8ED52}" type="presParOf" srcId="{C556E5C4-2382-FC40-B27D-946D1BB914C7}" destId="{32AE7189-858A-CA40-A3FC-69E88A66B872}" srcOrd="0" destOrd="0" presId="urn:microsoft.com/office/officeart/2005/8/layout/vList2"/>
    <dgm:cxn modelId="{A3B84759-3031-5C42-B3CD-4F3FCCF67FE5}" type="presParOf" srcId="{C556E5C4-2382-FC40-B27D-946D1BB914C7}" destId="{7FF61A6B-E0AB-6748-8CC3-75D07BB6DD8A}" srcOrd="1" destOrd="0" presId="urn:microsoft.com/office/officeart/2005/8/layout/vList2"/>
    <dgm:cxn modelId="{6907514F-A3E7-C840-85A7-B03D419075AB}" type="presParOf" srcId="{C556E5C4-2382-FC40-B27D-946D1BB914C7}" destId="{57A27C8B-BCAE-A045-9822-E23F0CB8B6F0}" srcOrd="2" destOrd="0" presId="urn:microsoft.com/office/officeart/2005/8/layout/vList2"/>
    <dgm:cxn modelId="{0466F069-F531-4C4E-BFD4-B0BB9606B9E9}" type="presParOf" srcId="{C556E5C4-2382-FC40-B27D-946D1BB914C7}" destId="{89B89A4C-12A5-E04B-A822-489B3362BA45}" srcOrd="3" destOrd="0" presId="urn:microsoft.com/office/officeart/2005/8/layout/vList2"/>
    <dgm:cxn modelId="{59905B82-B6CB-4D49-AD5F-01375DE981E4}" type="presParOf" srcId="{C556E5C4-2382-FC40-B27D-946D1BB914C7}" destId="{337DDD6B-17F3-BC48-BC2A-97ABF7B7A5D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893BB0-1597-3F48-AA53-ABC69E7FB0BB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573E7D5-A4F2-D44C-B16D-B0E1F35D00E3}">
      <dgm:prSet phldrT="[Texto]" custT="1"/>
      <dgm:spPr/>
      <dgm:t>
        <a:bodyPr/>
        <a:lstStyle/>
        <a:p>
          <a:r>
            <a:rPr lang="es-ES" sz="2000" dirty="0" smtClean="0"/>
            <a:t>Comparativamente este es un ámbito de bajo dinamismo. Universidades públicas mantienen como eje la participación ponderada de estamentos; instituciones privadas, la designación de agentes de gestión por el principal ‘propietario’. Múltiples fórmulas en uno y otro sector.</a:t>
          </a:r>
          <a:endParaRPr lang="es-ES" sz="2000" dirty="0"/>
        </a:p>
      </dgm:t>
    </dgm:pt>
    <dgm:pt modelId="{D7D46B0A-BC00-2B42-A1AB-EDF09669C95F}" type="parTrans" cxnId="{F42E8AD9-8F26-E145-88DB-081C68DDDD53}">
      <dgm:prSet/>
      <dgm:spPr/>
      <dgm:t>
        <a:bodyPr/>
        <a:lstStyle/>
        <a:p>
          <a:endParaRPr lang="es-ES"/>
        </a:p>
      </dgm:t>
    </dgm:pt>
    <dgm:pt modelId="{D62656F7-3BF2-1D47-8497-D9004650DEE6}" type="sibTrans" cxnId="{F42E8AD9-8F26-E145-88DB-081C68DDDD53}">
      <dgm:prSet/>
      <dgm:spPr/>
      <dgm:t>
        <a:bodyPr/>
        <a:lstStyle/>
        <a:p>
          <a:endParaRPr lang="es-ES"/>
        </a:p>
      </dgm:t>
    </dgm:pt>
    <dgm:pt modelId="{4875470A-4C77-7F42-8448-6DC50D77E24B}">
      <dgm:prSet phldrT="[Texto]" custT="1"/>
      <dgm:spPr/>
      <dgm:t>
        <a:bodyPr/>
        <a:lstStyle/>
        <a:p>
          <a:r>
            <a:rPr lang="es-ES" sz="2000" dirty="0" smtClean="0"/>
            <a:t>En IES públicas desafío es combinar legitimidad con efectividad y capacidad de innovación. En IES privadas, asegurar el </a:t>
          </a:r>
          <a:r>
            <a:rPr lang="es-ES" sz="2000" i="1" dirty="0" err="1" smtClean="0"/>
            <a:t>ethos</a:t>
          </a:r>
          <a:r>
            <a:rPr lang="es-ES" sz="2000" dirty="0" smtClean="0"/>
            <a:t> académico-colegial y la transparencia de las decisiones. En ambos, </a:t>
          </a:r>
          <a:r>
            <a:rPr lang="es-ES" sz="2000" i="1" dirty="0" err="1" smtClean="0"/>
            <a:t>accountablity</a:t>
          </a:r>
          <a:r>
            <a:rPr lang="es-ES" sz="2000" dirty="0" smtClean="0"/>
            <a:t>.</a:t>
          </a:r>
          <a:endParaRPr lang="es-ES" sz="2000" dirty="0"/>
        </a:p>
      </dgm:t>
    </dgm:pt>
    <dgm:pt modelId="{871A57CE-DF66-C949-AF7D-9EFDED00D57B}" type="parTrans" cxnId="{D19C5292-E1D4-DE4C-AA2F-6EC331B13B0D}">
      <dgm:prSet/>
      <dgm:spPr/>
      <dgm:t>
        <a:bodyPr/>
        <a:lstStyle/>
        <a:p>
          <a:endParaRPr lang="es-ES"/>
        </a:p>
      </dgm:t>
    </dgm:pt>
    <dgm:pt modelId="{A639C7D6-490B-4241-AD31-7454547145BE}" type="sibTrans" cxnId="{D19C5292-E1D4-DE4C-AA2F-6EC331B13B0D}">
      <dgm:prSet/>
      <dgm:spPr/>
      <dgm:t>
        <a:bodyPr/>
        <a:lstStyle/>
        <a:p>
          <a:endParaRPr lang="es-ES"/>
        </a:p>
      </dgm:t>
    </dgm:pt>
    <dgm:pt modelId="{CDD0D570-032D-6846-B353-7EF26A52C862}">
      <dgm:prSet phldrT="[Texto]" custT="1"/>
      <dgm:spPr>
        <a:solidFill>
          <a:srgbClr val="660066"/>
        </a:solidFill>
      </dgm:spPr>
      <dgm:t>
        <a:bodyPr/>
        <a:lstStyle/>
        <a:p>
          <a:r>
            <a:rPr lang="es-ES" sz="2000" dirty="0" smtClean="0"/>
            <a:t>A nivel de sistemas nacionales, ¿existen las necesarias capacidades de conducción e instrumentos efectivos de coordinación, regulación, fomento y asignación de recursos? Allí donde predominan sistemas mixtos de provisión, ¿cómo puede la gobernanza de los sistemas integrar los mercados en la esfera pública?  </a:t>
          </a:r>
          <a:endParaRPr lang="es-ES" sz="2000" dirty="0"/>
        </a:p>
      </dgm:t>
    </dgm:pt>
    <dgm:pt modelId="{EB65A1EF-4CEE-D64D-A72E-34E812A7AFC4}" type="parTrans" cxnId="{0DFC2B28-662E-994F-B80E-609C789DB190}">
      <dgm:prSet/>
      <dgm:spPr/>
      <dgm:t>
        <a:bodyPr/>
        <a:lstStyle/>
        <a:p>
          <a:endParaRPr lang="es-ES"/>
        </a:p>
      </dgm:t>
    </dgm:pt>
    <dgm:pt modelId="{F6B8D986-BA5A-0044-B05C-5FF8F6A953CD}" type="sibTrans" cxnId="{0DFC2B28-662E-994F-B80E-609C789DB190}">
      <dgm:prSet/>
      <dgm:spPr/>
      <dgm:t>
        <a:bodyPr/>
        <a:lstStyle/>
        <a:p>
          <a:endParaRPr lang="es-ES"/>
        </a:p>
      </dgm:t>
    </dgm:pt>
    <dgm:pt modelId="{583F4E21-ACDC-9B4E-AB7E-11166EA6E4A1}" type="pres">
      <dgm:prSet presAssocID="{96893BB0-1597-3F48-AA53-ABC69E7FB0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35DCE89-0B9A-854C-94C3-B9BFC042A063}" type="pres">
      <dgm:prSet presAssocID="{E573E7D5-A4F2-D44C-B16D-B0E1F35D00E3}" presName="parentLin" presStyleCnt="0"/>
      <dgm:spPr/>
    </dgm:pt>
    <dgm:pt modelId="{043BDA9E-45B3-934A-850B-00FD1B9E6B10}" type="pres">
      <dgm:prSet presAssocID="{E573E7D5-A4F2-D44C-B16D-B0E1F35D00E3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F70E12A1-BD78-824B-BC5B-EEAC7C56D79C}" type="pres">
      <dgm:prSet presAssocID="{E573E7D5-A4F2-D44C-B16D-B0E1F35D00E3}" presName="parentText" presStyleLbl="node1" presStyleIdx="0" presStyleCnt="3" custScaleX="131498" custScaleY="29381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0F1FFB-4F89-114F-8137-2530E82D1115}" type="pres">
      <dgm:prSet presAssocID="{E573E7D5-A4F2-D44C-B16D-B0E1F35D00E3}" presName="negativeSpace" presStyleCnt="0"/>
      <dgm:spPr/>
    </dgm:pt>
    <dgm:pt modelId="{DA36C104-6E39-2B4E-ADC0-CBBC40EC6446}" type="pres">
      <dgm:prSet presAssocID="{E573E7D5-A4F2-D44C-B16D-B0E1F35D00E3}" presName="childText" presStyleLbl="conFgAcc1" presStyleIdx="0" presStyleCnt="3">
        <dgm:presLayoutVars>
          <dgm:bulletEnabled val="1"/>
        </dgm:presLayoutVars>
      </dgm:prSet>
      <dgm:spPr/>
    </dgm:pt>
    <dgm:pt modelId="{BC92C46E-302B-C240-97E6-A8AD7D4D8246}" type="pres">
      <dgm:prSet presAssocID="{D62656F7-3BF2-1D47-8497-D9004650DEE6}" presName="spaceBetweenRectangles" presStyleCnt="0"/>
      <dgm:spPr/>
    </dgm:pt>
    <dgm:pt modelId="{4ABDF253-D715-0B4F-A095-96BE5F7A6BD2}" type="pres">
      <dgm:prSet presAssocID="{4875470A-4C77-7F42-8448-6DC50D77E24B}" presName="parentLin" presStyleCnt="0"/>
      <dgm:spPr/>
    </dgm:pt>
    <dgm:pt modelId="{0777250B-B6C6-4948-8A58-6904147ACF08}" type="pres">
      <dgm:prSet presAssocID="{4875470A-4C77-7F42-8448-6DC50D77E24B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BE9B1819-CE4E-1C40-9E1A-7CB101F3A352}" type="pres">
      <dgm:prSet presAssocID="{4875470A-4C77-7F42-8448-6DC50D77E24B}" presName="parentText" presStyleLbl="node1" presStyleIdx="1" presStyleCnt="3" custScaleX="131374" custScaleY="21273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5BE0F0-E2E9-CA4F-85B8-CAF4823A9296}" type="pres">
      <dgm:prSet presAssocID="{4875470A-4C77-7F42-8448-6DC50D77E24B}" presName="negativeSpace" presStyleCnt="0"/>
      <dgm:spPr/>
    </dgm:pt>
    <dgm:pt modelId="{B775E378-2818-2A4D-9AF3-7CC871FA423B}" type="pres">
      <dgm:prSet presAssocID="{4875470A-4C77-7F42-8448-6DC50D77E24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C786CE-5AB7-5049-BA39-C4E5B0E8F512}" type="pres">
      <dgm:prSet presAssocID="{A639C7D6-490B-4241-AD31-7454547145BE}" presName="spaceBetweenRectangles" presStyleCnt="0"/>
      <dgm:spPr/>
    </dgm:pt>
    <dgm:pt modelId="{60BE5B0B-9FEE-B644-954B-03C46378EB57}" type="pres">
      <dgm:prSet presAssocID="{CDD0D570-032D-6846-B353-7EF26A52C862}" presName="parentLin" presStyleCnt="0"/>
      <dgm:spPr/>
    </dgm:pt>
    <dgm:pt modelId="{C1856A94-626E-F546-A739-7790D9AC777B}" type="pres">
      <dgm:prSet presAssocID="{CDD0D570-032D-6846-B353-7EF26A52C862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238A3C14-B428-2740-A35C-DE6F1BD259CA}" type="pres">
      <dgm:prSet presAssocID="{CDD0D570-032D-6846-B353-7EF26A52C862}" presName="parentText" presStyleLbl="node1" presStyleIdx="2" presStyleCnt="3" custScaleX="132547" custScaleY="27448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7AF5FB-6C2E-4D43-827C-F0539EC7C644}" type="pres">
      <dgm:prSet presAssocID="{CDD0D570-032D-6846-B353-7EF26A52C862}" presName="negativeSpace" presStyleCnt="0"/>
      <dgm:spPr/>
    </dgm:pt>
    <dgm:pt modelId="{CA012022-B11A-3F4E-9633-888E5BCB309E}" type="pres">
      <dgm:prSet presAssocID="{CDD0D570-032D-6846-B353-7EF26A52C86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DE7103D-4819-DD4C-BE35-FE1BAB67E909}" type="presOf" srcId="{4875470A-4C77-7F42-8448-6DC50D77E24B}" destId="{BE9B1819-CE4E-1C40-9E1A-7CB101F3A352}" srcOrd="1" destOrd="0" presId="urn:microsoft.com/office/officeart/2005/8/layout/list1"/>
    <dgm:cxn modelId="{2DF44541-86BB-DF4D-B4EB-E1A56A925FF7}" type="presOf" srcId="{CDD0D570-032D-6846-B353-7EF26A52C862}" destId="{238A3C14-B428-2740-A35C-DE6F1BD259CA}" srcOrd="1" destOrd="0" presId="urn:microsoft.com/office/officeart/2005/8/layout/list1"/>
    <dgm:cxn modelId="{29E8928B-5B63-1F40-93D2-F9D447532FD6}" type="presOf" srcId="{CDD0D570-032D-6846-B353-7EF26A52C862}" destId="{C1856A94-626E-F546-A739-7790D9AC777B}" srcOrd="0" destOrd="0" presId="urn:microsoft.com/office/officeart/2005/8/layout/list1"/>
    <dgm:cxn modelId="{D19C5292-E1D4-DE4C-AA2F-6EC331B13B0D}" srcId="{96893BB0-1597-3F48-AA53-ABC69E7FB0BB}" destId="{4875470A-4C77-7F42-8448-6DC50D77E24B}" srcOrd="1" destOrd="0" parTransId="{871A57CE-DF66-C949-AF7D-9EFDED00D57B}" sibTransId="{A639C7D6-490B-4241-AD31-7454547145BE}"/>
    <dgm:cxn modelId="{3F6591B9-BB86-6E46-90B1-0594D66CB59A}" type="presOf" srcId="{4875470A-4C77-7F42-8448-6DC50D77E24B}" destId="{0777250B-B6C6-4948-8A58-6904147ACF08}" srcOrd="0" destOrd="0" presId="urn:microsoft.com/office/officeart/2005/8/layout/list1"/>
    <dgm:cxn modelId="{0DFC2B28-662E-994F-B80E-609C789DB190}" srcId="{96893BB0-1597-3F48-AA53-ABC69E7FB0BB}" destId="{CDD0D570-032D-6846-B353-7EF26A52C862}" srcOrd="2" destOrd="0" parTransId="{EB65A1EF-4CEE-D64D-A72E-34E812A7AFC4}" sibTransId="{F6B8D986-BA5A-0044-B05C-5FF8F6A953CD}"/>
    <dgm:cxn modelId="{F42E8AD9-8F26-E145-88DB-081C68DDDD53}" srcId="{96893BB0-1597-3F48-AA53-ABC69E7FB0BB}" destId="{E573E7D5-A4F2-D44C-B16D-B0E1F35D00E3}" srcOrd="0" destOrd="0" parTransId="{D7D46B0A-BC00-2B42-A1AB-EDF09669C95F}" sibTransId="{D62656F7-3BF2-1D47-8497-D9004650DEE6}"/>
    <dgm:cxn modelId="{78850CAA-76FF-204B-968B-00D518C7D55F}" type="presOf" srcId="{E573E7D5-A4F2-D44C-B16D-B0E1F35D00E3}" destId="{043BDA9E-45B3-934A-850B-00FD1B9E6B10}" srcOrd="0" destOrd="0" presId="urn:microsoft.com/office/officeart/2005/8/layout/list1"/>
    <dgm:cxn modelId="{952D9C6C-1AEA-C442-93D5-33BDF55B5F6B}" type="presOf" srcId="{96893BB0-1597-3F48-AA53-ABC69E7FB0BB}" destId="{583F4E21-ACDC-9B4E-AB7E-11166EA6E4A1}" srcOrd="0" destOrd="0" presId="urn:microsoft.com/office/officeart/2005/8/layout/list1"/>
    <dgm:cxn modelId="{B0362BEE-BC1F-8943-8F37-480B92EC6505}" type="presOf" srcId="{E573E7D5-A4F2-D44C-B16D-B0E1F35D00E3}" destId="{F70E12A1-BD78-824B-BC5B-EEAC7C56D79C}" srcOrd="1" destOrd="0" presId="urn:microsoft.com/office/officeart/2005/8/layout/list1"/>
    <dgm:cxn modelId="{354AB028-45EC-5B46-BFA1-CC85DA751971}" type="presParOf" srcId="{583F4E21-ACDC-9B4E-AB7E-11166EA6E4A1}" destId="{F35DCE89-0B9A-854C-94C3-B9BFC042A063}" srcOrd="0" destOrd="0" presId="urn:microsoft.com/office/officeart/2005/8/layout/list1"/>
    <dgm:cxn modelId="{60BD368F-F82E-A445-BFC7-6C9B9EE49F53}" type="presParOf" srcId="{F35DCE89-0B9A-854C-94C3-B9BFC042A063}" destId="{043BDA9E-45B3-934A-850B-00FD1B9E6B10}" srcOrd="0" destOrd="0" presId="urn:microsoft.com/office/officeart/2005/8/layout/list1"/>
    <dgm:cxn modelId="{D4BE6C93-E2A4-C141-BCC8-B90D0DCCD5E4}" type="presParOf" srcId="{F35DCE89-0B9A-854C-94C3-B9BFC042A063}" destId="{F70E12A1-BD78-824B-BC5B-EEAC7C56D79C}" srcOrd="1" destOrd="0" presId="urn:microsoft.com/office/officeart/2005/8/layout/list1"/>
    <dgm:cxn modelId="{0E6D75A9-BA5A-2C41-9534-3D654B832C4C}" type="presParOf" srcId="{583F4E21-ACDC-9B4E-AB7E-11166EA6E4A1}" destId="{0C0F1FFB-4F89-114F-8137-2530E82D1115}" srcOrd="1" destOrd="0" presId="urn:microsoft.com/office/officeart/2005/8/layout/list1"/>
    <dgm:cxn modelId="{E8AF49DA-66E7-A141-95FF-F33E88DF6F39}" type="presParOf" srcId="{583F4E21-ACDC-9B4E-AB7E-11166EA6E4A1}" destId="{DA36C104-6E39-2B4E-ADC0-CBBC40EC6446}" srcOrd="2" destOrd="0" presId="urn:microsoft.com/office/officeart/2005/8/layout/list1"/>
    <dgm:cxn modelId="{44472771-E1A6-D346-BF39-C45FAFDEA0B8}" type="presParOf" srcId="{583F4E21-ACDC-9B4E-AB7E-11166EA6E4A1}" destId="{BC92C46E-302B-C240-97E6-A8AD7D4D8246}" srcOrd="3" destOrd="0" presId="urn:microsoft.com/office/officeart/2005/8/layout/list1"/>
    <dgm:cxn modelId="{E2DB3756-DCA6-A949-8333-07319895020A}" type="presParOf" srcId="{583F4E21-ACDC-9B4E-AB7E-11166EA6E4A1}" destId="{4ABDF253-D715-0B4F-A095-96BE5F7A6BD2}" srcOrd="4" destOrd="0" presId="urn:microsoft.com/office/officeart/2005/8/layout/list1"/>
    <dgm:cxn modelId="{3566CB01-362E-3344-B05C-C166495AC584}" type="presParOf" srcId="{4ABDF253-D715-0B4F-A095-96BE5F7A6BD2}" destId="{0777250B-B6C6-4948-8A58-6904147ACF08}" srcOrd="0" destOrd="0" presId="urn:microsoft.com/office/officeart/2005/8/layout/list1"/>
    <dgm:cxn modelId="{CA580D80-E97C-3444-91F0-5EA327CE1326}" type="presParOf" srcId="{4ABDF253-D715-0B4F-A095-96BE5F7A6BD2}" destId="{BE9B1819-CE4E-1C40-9E1A-7CB101F3A352}" srcOrd="1" destOrd="0" presId="urn:microsoft.com/office/officeart/2005/8/layout/list1"/>
    <dgm:cxn modelId="{6ECF7FC9-5E75-984B-A1DD-1DFFB9848648}" type="presParOf" srcId="{583F4E21-ACDC-9B4E-AB7E-11166EA6E4A1}" destId="{525BE0F0-E2E9-CA4F-85B8-CAF4823A9296}" srcOrd="5" destOrd="0" presId="urn:microsoft.com/office/officeart/2005/8/layout/list1"/>
    <dgm:cxn modelId="{0C0DED38-5FBE-1841-B2CC-9D1BF5519A43}" type="presParOf" srcId="{583F4E21-ACDC-9B4E-AB7E-11166EA6E4A1}" destId="{B775E378-2818-2A4D-9AF3-7CC871FA423B}" srcOrd="6" destOrd="0" presId="urn:microsoft.com/office/officeart/2005/8/layout/list1"/>
    <dgm:cxn modelId="{9F6CFA10-7213-4042-8FDD-4EF08938DA5C}" type="presParOf" srcId="{583F4E21-ACDC-9B4E-AB7E-11166EA6E4A1}" destId="{C2C786CE-5AB7-5049-BA39-C4E5B0E8F512}" srcOrd="7" destOrd="0" presId="urn:microsoft.com/office/officeart/2005/8/layout/list1"/>
    <dgm:cxn modelId="{EDF584F8-45FA-2C4A-8526-F7D34EAB34F3}" type="presParOf" srcId="{583F4E21-ACDC-9B4E-AB7E-11166EA6E4A1}" destId="{60BE5B0B-9FEE-B644-954B-03C46378EB57}" srcOrd="8" destOrd="0" presId="urn:microsoft.com/office/officeart/2005/8/layout/list1"/>
    <dgm:cxn modelId="{2F7C45B3-9824-8A4D-8DF2-5BA548AAF70B}" type="presParOf" srcId="{60BE5B0B-9FEE-B644-954B-03C46378EB57}" destId="{C1856A94-626E-F546-A739-7790D9AC777B}" srcOrd="0" destOrd="0" presId="urn:microsoft.com/office/officeart/2005/8/layout/list1"/>
    <dgm:cxn modelId="{91A8C603-D166-114F-8E25-1BEDB6644B72}" type="presParOf" srcId="{60BE5B0B-9FEE-B644-954B-03C46378EB57}" destId="{238A3C14-B428-2740-A35C-DE6F1BD259CA}" srcOrd="1" destOrd="0" presId="urn:microsoft.com/office/officeart/2005/8/layout/list1"/>
    <dgm:cxn modelId="{438A033D-1E4B-4045-9B5A-F8D57306F1AE}" type="presParOf" srcId="{583F4E21-ACDC-9B4E-AB7E-11166EA6E4A1}" destId="{307AF5FB-6C2E-4D43-827C-F0539EC7C644}" srcOrd="9" destOrd="0" presId="urn:microsoft.com/office/officeart/2005/8/layout/list1"/>
    <dgm:cxn modelId="{49291A92-C5BC-6645-99F6-4AA8CCDB214A}" type="presParOf" srcId="{583F4E21-ACDC-9B4E-AB7E-11166EA6E4A1}" destId="{CA012022-B11A-3F4E-9633-888E5BCB309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DF228F-A251-E74B-B11B-30FB9ABA95C8}">
      <dsp:nvSpPr>
        <dsp:cNvPr id="0" name=""/>
        <dsp:cNvSpPr/>
      </dsp:nvSpPr>
      <dsp:spPr>
        <a:xfrm>
          <a:off x="0" y="81519"/>
          <a:ext cx="3145022" cy="1179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Aumenta número IES y se agudiza su diferenciación</a:t>
          </a:r>
          <a:endParaRPr lang="es-ES" sz="2000" kern="1200" dirty="0"/>
        </a:p>
      </dsp:txBody>
      <dsp:txXfrm>
        <a:off x="57572" y="139091"/>
        <a:ext cx="3029878" cy="1064216"/>
      </dsp:txXfrm>
    </dsp:sp>
    <dsp:sp modelId="{42DEC856-7E47-594C-BDE6-74169D90262A}">
      <dsp:nvSpPr>
        <dsp:cNvPr id="0" name=""/>
        <dsp:cNvSpPr/>
      </dsp:nvSpPr>
      <dsp:spPr>
        <a:xfrm>
          <a:off x="0" y="1442319"/>
          <a:ext cx="3145022" cy="1179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En AL, eje de estos fenómenos es dinamismo mixto público/privado</a:t>
          </a:r>
          <a:endParaRPr lang="es-ES" sz="2000" kern="1200" dirty="0"/>
        </a:p>
      </dsp:txBody>
      <dsp:txXfrm>
        <a:off x="57572" y="1499891"/>
        <a:ext cx="3029878" cy="1064216"/>
      </dsp:txXfrm>
    </dsp:sp>
    <dsp:sp modelId="{F5044F8D-5822-9148-A74D-D6EF51739B3F}">
      <dsp:nvSpPr>
        <dsp:cNvPr id="0" name=""/>
        <dsp:cNvSpPr/>
      </dsp:nvSpPr>
      <dsp:spPr>
        <a:xfrm>
          <a:off x="0" y="2803120"/>
          <a:ext cx="3145022" cy="1179360"/>
        </a:xfrm>
        <a:prstGeom prst="roundRect">
          <a:avLst/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Pregunta por concepto de universidad y, en la práctica, cuestión tipológica</a:t>
          </a:r>
          <a:endParaRPr lang="es-ES" sz="2000" kern="1200" dirty="0"/>
        </a:p>
      </dsp:txBody>
      <dsp:txXfrm>
        <a:off x="57572" y="2860692"/>
        <a:ext cx="3029878" cy="10642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063CE-D720-A747-AC3A-6DF2A217E224}">
      <dsp:nvSpPr>
        <dsp:cNvPr id="0" name=""/>
        <dsp:cNvSpPr/>
      </dsp:nvSpPr>
      <dsp:spPr>
        <a:xfrm>
          <a:off x="0" y="235952"/>
          <a:ext cx="2778764" cy="12548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Escasas universidades </a:t>
          </a:r>
          <a:r>
            <a:rPr lang="es-ES" sz="1800" i="1" kern="1200" dirty="0" err="1" smtClean="0"/>
            <a:t>humboldtianas</a:t>
          </a:r>
          <a:r>
            <a:rPr lang="es-ES" sz="1800" kern="1200" dirty="0" smtClean="0"/>
            <a:t> vs. abundantes instituciones docentes</a:t>
          </a:r>
          <a:endParaRPr lang="es-ES" sz="1800" kern="1200" dirty="0"/>
        </a:p>
      </dsp:txBody>
      <dsp:txXfrm>
        <a:off x="61256" y="297208"/>
        <a:ext cx="2656252" cy="1132313"/>
      </dsp:txXfrm>
    </dsp:sp>
    <dsp:sp modelId="{46DA5094-2154-9F4B-90BA-C64F7110EC68}">
      <dsp:nvSpPr>
        <dsp:cNvPr id="0" name=""/>
        <dsp:cNvSpPr/>
      </dsp:nvSpPr>
      <dsp:spPr>
        <a:xfrm>
          <a:off x="0" y="1520849"/>
          <a:ext cx="2778764" cy="1254825"/>
        </a:xfrm>
        <a:prstGeom prst="roundRect">
          <a:avLst/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En estas condiciones: ¿cuáles deben ser los  objetivos y focos de las políticas y las IES?</a:t>
          </a:r>
          <a:endParaRPr lang="es-ES" sz="1800" kern="1200" dirty="0"/>
        </a:p>
      </dsp:txBody>
      <dsp:txXfrm>
        <a:off x="61256" y="1582105"/>
        <a:ext cx="2656252" cy="11323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73E07-199E-F740-B773-6F980D914D09}">
      <dsp:nvSpPr>
        <dsp:cNvPr id="0" name=""/>
        <dsp:cNvSpPr/>
      </dsp:nvSpPr>
      <dsp:spPr>
        <a:xfrm>
          <a:off x="0" y="117846"/>
          <a:ext cx="2904496" cy="5639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Educación superior de elite, masiva, universal</a:t>
          </a:r>
          <a:endParaRPr lang="es-ES" sz="1600" kern="1200" dirty="0"/>
        </a:p>
      </dsp:txBody>
      <dsp:txXfrm>
        <a:off x="27531" y="145377"/>
        <a:ext cx="2849434" cy="508922"/>
      </dsp:txXfrm>
    </dsp:sp>
    <dsp:sp modelId="{52A7FC1C-828E-184F-B61E-4339416F011D}">
      <dsp:nvSpPr>
        <dsp:cNvPr id="0" name=""/>
        <dsp:cNvSpPr/>
      </dsp:nvSpPr>
      <dsp:spPr>
        <a:xfrm>
          <a:off x="0" y="906106"/>
          <a:ext cx="2904496" cy="7764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Diversificación demandas e ingreso quintiles 1, 2 y 3</a:t>
          </a:r>
          <a:endParaRPr lang="es-ES" sz="1600" kern="1200" dirty="0"/>
        </a:p>
      </dsp:txBody>
      <dsp:txXfrm>
        <a:off x="37904" y="944010"/>
        <a:ext cx="2828688" cy="700667"/>
      </dsp:txXfrm>
    </dsp:sp>
    <dsp:sp modelId="{EF7B9F45-0C04-DC4C-860B-EA021174B1BB}">
      <dsp:nvSpPr>
        <dsp:cNvPr id="0" name=""/>
        <dsp:cNvSpPr/>
      </dsp:nvSpPr>
      <dsp:spPr>
        <a:xfrm>
          <a:off x="0" y="1924999"/>
          <a:ext cx="2904496" cy="1198080"/>
        </a:xfrm>
        <a:prstGeom prst="roundRect">
          <a:avLst/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Actual estructura curricular y de títulos, ¿permite universalización  plena y favorece  eficiencia interna?</a:t>
          </a:r>
          <a:endParaRPr lang="es-ES" sz="1600" kern="1200" dirty="0"/>
        </a:p>
      </dsp:txBody>
      <dsp:txXfrm>
        <a:off x="58485" y="1983484"/>
        <a:ext cx="2787526" cy="10811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576D1-33DA-784A-908C-7DED2A6CCF09}">
      <dsp:nvSpPr>
        <dsp:cNvPr id="0" name=""/>
        <dsp:cNvSpPr/>
      </dsp:nvSpPr>
      <dsp:spPr>
        <a:xfrm>
          <a:off x="0" y="211919"/>
          <a:ext cx="2702753" cy="1404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Efecto mayor en generación joven. Se incrementa capital humano avanzado.</a:t>
          </a:r>
          <a:endParaRPr lang="es-ES" sz="2000" kern="1200" dirty="0"/>
        </a:p>
      </dsp:txBody>
      <dsp:txXfrm>
        <a:off x="68538" y="280457"/>
        <a:ext cx="2565677" cy="1266924"/>
      </dsp:txXfrm>
    </dsp:sp>
    <dsp:sp modelId="{65F27BE7-D74D-E044-88A5-86BCB261DC6A}">
      <dsp:nvSpPr>
        <dsp:cNvPr id="0" name=""/>
        <dsp:cNvSpPr/>
      </dsp:nvSpPr>
      <dsp:spPr>
        <a:xfrm>
          <a:off x="0" y="1673519"/>
          <a:ext cx="2702753" cy="1404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Alta proporción con estudios terciarios incompletos y segmentos c/ baja TRP</a:t>
          </a:r>
          <a:endParaRPr lang="es-ES" sz="2000" kern="1200" dirty="0"/>
        </a:p>
      </dsp:txBody>
      <dsp:txXfrm>
        <a:off x="68538" y="1742057"/>
        <a:ext cx="2565677" cy="1266924"/>
      </dsp:txXfrm>
    </dsp:sp>
    <dsp:sp modelId="{8BCA65C4-FB90-1040-BB5F-5CF89ADC44F2}">
      <dsp:nvSpPr>
        <dsp:cNvPr id="0" name=""/>
        <dsp:cNvSpPr/>
      </dsp:nvSpPr>
      <dsp:spPr>
        <a:xfrm>
          <a:off x="0" y="3135119"/>
          <a:ext cx="2702753" cy="1404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Preguntas por pertinencia curricular, empleabilidad y tasas de retorno</a:t>
          </a:r>
          <a:endParaRPr lang="es-ES" sz="2000" kern="1200" dirty="0"/>
        </a:p>
      </dsp:txBody>
      <dsp:txXfrm>
        <a:off x="68538" y="3203657"/>
        <a:ext cx="2565677" cy="12669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50EB2-22C6-8D48-A78D-0C42AC53393E}">
      <dsp:nvSpPr>
        <dsp:cNvPr id="0" name=""/>
        <dsp:cNvSpPr/>
      </dsp:nvSpPr>
      <dsp:spPr>
        <a:xfrm>
          <a:off x="0" y="65351"/>
          <a:ext cx="4369766" cy="14069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Significativos pero desiguales progresos en la región, con débil autocontrol interno (desigual desarrollo profesión académica)</a:t>
          </a:r>
          <a:endParaRPr lang="es-ES" sz="2000" kern="1200" dirty="0"/>
        </a:p>
      </dsp:txBody>
      <dsp:txXfrm>
        <a:off x="68680" y="134031"/>
        <a:ext cx="4232406" cy="1269564"/>
      </dsp:txXfrm>
    </dsp:sp>
    <dsp:sp modelId="{E4282C3F-47CC-D642-8393-29D62C55C033}">
      <dsp:nvSpPr>
        <dsp:cNvPr id="0" name=""/>
        <dsp:cNvSpPr/>
      </dsp:nvSpPr>
      <dsp:spPr>
        <a:xfrm>
          <a:off x="0" y="1659476"/>
          <a:ext cx="4369766" cy="14069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Diversas formas de institucionalizar la acreditación y gestión de calidad a nivel de universidades y de sistemas nacionales</a:t>
          </a:r>
          <a:endParaRPr lang="es-ES" sz="2000" kern="1200" dirty="0"/>
        </a:p>
      </dsp:txBody>
      <dsp:txXfrm>
        <a:off x="68680" y="1728156"/>
        <a:ext cx="4232406" cy="1269564"/>
      </dsp:txXfrm>
    </dsp:sp>
    <dsp:sp modelId="{A786DE97-6D02-8A44-96F6-A80F9994C822}">
      <dsp:nvSpPr>
        <dsp:cNvPr id="0" name=""/>
        <dsp:cNvSpPr/>
      </dsp:nvSpPr>
      <dsp:spPr>
        <a:xfrm>
          <a:off x="0" y="3253601"/>
          <a:ext cx="4369766" cy="1406924"/>
        </a:xfrm>
        <a:prstGeom prst="roundRect">
          <a:avLst/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Preguntas sobre mejoramiento efectivo e impacto; tendencias hacia la burocratización y difícil manejo de la diversidad de misiones y calidades </a:t>
          </a:r>
          <a:endParaRPr lang="es-ES" sz="2000" kern="1200" dirty="0"/>
        </a:p>
      </dsp:txBody>
      <dsp:txXfrm>
        <a:off x="68680" y="3322281"/>
        <a:ext cx="4232406" cy="12695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E7189-858A-CA40-A3FC-69E88A66B872}">
      <dsp:nvSpPr>
        <dsp:cNvPr id="0" name=""/>
        <dsp:cNvSpPr/>
      </dsp:nvSpPr>
      <dsp:spPr>
        <a:xfrm>
          <a:off x="0" y="0"/>
          <a:ext cx="3065640" cy="12303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Esfuerzo razonable en relación al PIB, aunque en general bajo x alumno (USD-PPC)</a:t>
          </a:r>
          <a:endParaRPr lang="es-ES" sz="2000" kern="1200" dirty="0"/>
        </a:p>
      </dsp:txBody>
      <dsp:txXfrm>
        <a:off x="60058" y="60058"/>
        <a:ext cx="2945524" cy="1110188"/>
      </dsp:txXfrm>
    </dsp:sp>
    <dsp:sp modelId="{57A27C8B-BCAE-A045-9822-E23F0CB8B6F0}">
      <dsp:nvSpPr>
        <dsp:cNvPr id="0" name=""/>
        <dsp:cNvSpPr/>
      </dsp:nvSpPr>
      <dsp:spPr>
        <a:xfrm>
          <a:off x="0" y="1147280"/>
          <a:ext cx="3065640" cy="19098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Tendencia hacia la diversificación de fuentes de ingreso. Predominio público: &gt; exposición al ciclo. Privado: &gt; inconformidad social.</a:t>
          </a:r>
          <a:endParaRPr lang="es-ES" sz="2000" kern="1200" dirty="0"/>
        </a:p>
      </dsp:txBody>
      <dsp:txXfrm>
        <a:off x="93231" y="1240511"/>
        <a:ext cx="2879178" cy="1723385"/>
      </dsp:txXfrm>
    </dsp:sp>
    <dsp:sp modelId="{337DDD6B-17F3-BC48-BC2A-97ABF7B7A5D2}">
      <dsp:nvSpPr>
        <dsp:cNvPr id="0" name=""/>
        <dsp:cNvSpPr/>
      </dsp:nvSpPr>
      <dsp:spPr>
        <a:xfrm>
          <a:off x="0" y="3167819"/>
          <a:ext cx="3065640" cy="1909847"/>
        </a:xfrm>
        <a:prstGeom prst="roundRect">
          <a:avLst/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¿Cómo generar recursos diversificados para sustentabilidad larga con universalización, equidad, calidad e investigación?</a:t>
          </a:r>
          <a:endParaRPr lang="es-ES" sz="2000" kern="1200" dirty="0"/>
        </a:p>
      </dsp:txBody>
      <dsp:txXfrm>
        <a:off x="93231" y="3261050"/>
        <a:ext cx="2879178" cy="17233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6C104-6E39-2B4E-ADC0-CBBC40EC6446}">
      <dsp:nvSpPr>
        <dsp:cNvPr id="0" name=""/>
        <dsp:cNvSpPr/>
      </dsp:nvSpPr>
      <dsp:spPr>
        <a:xfrm>
          <a:off x="0" y="1544498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0E12A1-BD78-824B-BC5B-EEAC7C56D79C}">
      <dsp:nvSpPr>
        <dsp:cNvPr id="0" name=""/>
        <dsp:cNvSpPr/>
      </dsp:nvSpPr>
      <dsp:spPr>
        <a:xfrm>
          <a:off x="411480" y="105003"/>
          <a:ext cx="7575231" cy="17346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Comparativamente este es un ámbito de bajo dinamismo. Universidades públicas mantienen como eje la participación ponderada de estamentos; instituciones privadas, la designación de agentes de gestión por el principal ‘propietario’. Múltiples fórmulas en uno y otro sector.</a:t>
          </a:r>
          <a:endParaRPr lang="es-ES" sz="2000" kern="1200" dirty="0"/>
        </a:p>
      </dsp:txBody>
      <dsp:txXfrm>
        <a:off x="496161" y="189684"/>
        <a:ext cx="7405869" cy="1565333"/>
      </dsp:txXfrm>
    </dsp:sp>
    <dsp:sp modelId="{B775E378-2818-2A4D-9AF3-7CC871FA423B}">
      <dsp:nvSpPr>
        <dsp:cNvPr id="0" name=""/>
        <dsp:cNvSpPr/>
      </dsp:nvSpPr>
      <dsp:spPr>
        <a:xfrm>
          <a:off x="0" y="3117274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B1819-CE4E-1C40-9E1A-7CB101F3A352}">
      <dsp:nvSpPr>
        <dsp:cNvPr id="0" name=""/>
        <dsp:cNvSpPr/>
      </dsp:nvSpPr>
      <dsp:spPr>
        <a:xfrm>
          <a:off x="411480" y="2156498"/>
          <a:ext cx="7568088" cy="1255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En IES públicas desafío es combinar legitimidad con efectividad y capacidad de innovación. En IES privadas, asegurar el </a:t>
          </a:r>
          <a:r>
            <a:rPr lang="es-ES" sz="2000" i="1" kern="1200" dirty="0" err="1" smtClean="0"/>
            <a:t>ethos</a:t>
          </a:r>
          <a:r>
            <a:rPr lang="es-ES" sz="2000" kern="1200" dirty="0" smtClean="0"/>
            <a:t> académico-colegial y la transparencia de las decisiones. En ambos, </a:t>
          </a:r>
          <a:r>
            <a:rPr lang="es-ES" sz="2000" i="1" kern="1200" dirty="0" err="1" smtClean="0"/>
            <a:t>accountablity</a:t>
          </a:r>
          <a:r>
            <a:rPr lang="es-ES" sz="2000" kern="1200" dirty="0" smtClean="0"/>
            <a:t>.</a:t>
          </a:r>
          <a:endParaRPr lang="es-ES" sz="2000" kern="1200" dirty="0"/>
        </a:p>
      </dsp:txBody>
      <dsp:txXfrm>
        <a:off x="472792" y="2217810"/>
        <a:ext cx="7445464" cy="1133351"/>
      </dsp:txXfrm>
    </dsp:sp>
    <dsp:sp modelId="{CA012022-B11A-3F4E-9633-888E5BCB309E}">
      <dsp:nvSpPr>
        <dsp:cNvPr id="0" name=""/>
        <dsp:cNvSpPr/>
      </dsp:nvSpPr>
      <dsp:spPr>
        <a:xfrm>
          <a:off x="0" y="5054657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A3C14-B428-2740-A35C-DE6F1BD259CA}">
      <dsp:nvSpPr>
        <dsp:cNvPr id="0" name=""/>
        <dsp:cNvSpPr/>
      </dsp:nvSpPr>
      <dsp:spPr>
        <a:xfrm>
          <a:off x="411480" y="3729274"/>
          <a:ext cx="7635661" cy="1620583"/>
        </a:xfrm>
        <a:prstGeom prst="roundRect">
          <a:avLst/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 nivel de sistemas nacionales, ¿existen las necesarias capacidades de conducción e instrumentos efectivos de coordinación, regulación, fomento y asignación de recursos? Allí donde predominan sistemas mixtos de provisión, ¿cómo puede la gobernanza de los sistemas integrar los mercados en la esfera pública?  </a:t>
          </a:r>
          <a:endParaRPr lang="es-ES" sz="2000" kern="1200" dirty="0"/>
        </a:p>
      </dsp:txBody>
      <dsp:txXfrm>
        <a:off x="490590" y="3808384"/>
        <a:ext cx="7477441" cy="1462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4F0F5-96FA-E745-8F15-FEE785C3CBDC}" type="datetimeFigureOut">
              <a:rPr lang="es-ES" smtClean="0"/>
              <a:t>06-04-13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59A1E-48F9-6546-BC46-0CAE067302D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6887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2B483-3F39-3D48-966E-41EAEE1070B7}" type="datetimeFigureOut">
              <a:rPr lang="es-ES" smtClean="0"/>
              <a:t>06-04-13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8D978-2C33-8B48-B40D-537DD6A4B79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11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8D978-2C33-8B48-B40D-537DD6A4B794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715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F093-6D6A-8F40-B2E8-F2551DD01262}" type="datetimeFigureOut">
              <a:rPr lang="es-ES" smtClean="0"/>
              <a:t>06-04-13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0E4B-5B48-BF44-A436-410181F15EC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9851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F093-6D6A-8F40-B2E8-F2551DD01262}" type="datetimeFigureOut">
              <a:rPr lang="es-ES" smtClean="0"/>
              <a:t>06-04-13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0E4B-5B48-BF44-A436-410181F15EC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891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F093-6D6A-8F40-B2E8-F2551DD01262}" type="datetimeFigureOut">
              <a:rPr lang="es-ES" smtClean="0"/>
              <a:t>06-04-13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0E4B-5B48-BF44-A436-410181F15EC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6451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F093-6D6A-8F40-B2E8-F2551DD01262}" type="datetimeFigureOut">
              <a:rPr lang="es-ES" smtClean="0"/>
              <a:t>06-04-13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0E4B-5B48-BF44-A436-410181F15EC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1237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F093-6D6A-8F40-B2E8-F2551DD01262}" type="datetimeFigureOut">
              <a:rPr lang="es-ES" smtClean="0"/>
              <a:t>06-04-13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0E4B-5B48-BF44-A436-410181F15EC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7511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F093-6D6A-8F40-B2E8-F2551DD01262}" type="datetimeFigureOut">
              <a:rPr lang="es-ES" smtClean="0"/>
              <a:t>06-04-13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0E4B-5B48-BF44-A436-410181F15EC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4492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F093-6D6A-8F40-B2E8-F2551DD01262}" type="datetimeFigureOut">
              <a:rPr lang="es-ES" smtClean="0"/>
              <a:t>06-04-13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0E4B-5B48-BF44-A436-410181F15EC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999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F093-6D6A-8F40-B2E8-F2551DD01262}" type="datetimeFigureOut">
              <a:rPr lang="es-ES" smtClean="0"/>
              <a:t>06-04-13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0E4B-5B48-BF44-A436-410181F15EC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824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F093-6D6A-8F40-B2E8-F2551DD01262}" type="datetimeFigureOut">
              <a:rPr lang="es-ES" smtClean="0"/>
              <a:t>06-04-13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0E4B-5B48-BF44-A436-410181F15EC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198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F093-6D6A-8F40-B2E8-F2551DD01262}" type="datetimeFigureOut">
              <a:rPr lang="es-ES" smtClean="0"/>
              <a:t>06-04-13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0E4B-5B48-BF44-A436-410181F15EC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534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F093-6D6A-8F40-B2E8-F2551DD01262}" type="datetimeFigureOut">
              <a:rPr lang="es-ES" smtClean="0"/>
              <a:t>06-04-13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0E4B-5B48-BF44-A436-410181F15EC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615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F093-6D6A-8F40-B2E8-F2551DD01262}" type="datetimeFigureOut">
              <a:rPr lang="es-ES" smtClean="0"/>
              <a:t>06-04-13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A0E4B-5B48-BF44-A436-410181F15EC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293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brunner.c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inda.cl/download/Brunner2011-EducacionSuperior.pdf" TargetMode="External"/><Relationship Id="rId3" Type="http://schemas.openxmlformats.org/officeDocument/2006/relationships/hyperlink" Target="http://www.cinda.cl/htm/es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673225"/>
            <a:ext cx="7772400" cy="1470025"/>
          </a:xfrm>
        </p:spPr>
        <p:txBody>
          <a:bodyPr/>
          <a:lstStyle/>
          <a:p>
            <a:r>
              <a:rPr lang="es-ES" b="1" dirty="0" smtClean="0"/>
              <a:t>Educación superior 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en Iberoamérica hoy</a:t>
            </a:r>
            <a:endParaRPr lang="es-E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José Joaquín Brunner</a:t>
            </a:r>
          </a:p>
          <a:p>
            <a:r>
              <a:rPr lang="es-ES" dirty="0" smtClean="0"/>
              <a:t>Bogot</a:t>
            </a:r>
            <a:r>
              <a:rPr lang="es-ES" dirty="0" smtClean="0"/>
              <a:t>á</a:t>
            </a:r>
            <a:r>
              <a:rPr lang="es-ES" dirty="0" smtClean="0"/>
              <a:t>, 10 </a:t>
            </a:r>
            <a:r>
              <a:rPr lang="es-ES" dirty="0" smtClean="0"/>
              <a:t>de </a:t>
            </a:r>
            <a:r>
              <a:rPr lang="es-ES" dirty="0" smtClean="0"/>
              <a:t>abril de 2013</a:t>
            </a:r>
            <a:endParaRPr lang="es-ES" dirty="0" smtClean="0"/>
          </a:p>
          <a:p>
            <a:r>
              <a:rPr lang="es-ES" dirty="0" smtClean="0">
                <a:hlinkClick r:id="rId2"/>
              </a:rPr>
              <a:t>www.brunner.cl</a:t>
            </a:r>
            <a:r>
              <a:rPr lang="es-ES" dirty="0" smtClean="0"/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" y="0"/>
            <a:ext cx="1663884" cy="82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8669" y="4734"/>
            <a:ext cx="1968500" cy="8636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487" y="4734"/>
            <a:ext cx="1962513" cy="152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3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Eficiencia interna</a:t>
            </a:r>
            <a:endParaRPr lang="es-E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Marcador de contenido 3" descr="EficIntern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01" r="-20001"/>
          <a:stretch>
            <a:fillRect/>
          </a:stretch>
        </p:blipFill>
        <p:spPr>
          <a:xfrm>
            <a:off x="195738" y="1417637"/>
            <a:ext cx="8948262" cy="4921200"/>
          </a:xfrm>
        </p:spPr>
      </p:pic>
      <p:sp>
        <p:nvSpPr>
          <p:cNvPr id="5" name="CuadroTexto 4"/>
          <p:cNvSpPr txBox="1"/>
          <p:nvPr/>
        </p:nvSpPr>
        <p:spPr>
          <a:xfrm>
            <a:off x="2374900" y="6521399"/>
            <a:ext cx="44875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Fuente: Sobre la base de UIS, Global </a:t>
            </a:r>
            <a:r>
              <a:rPr lang="es-ES" sz="1400" dirty="0" err="1" smtClean="0"/>
              <a:t>Education</a:t>
            </a:r>
            <a:r>
              <a:rPr lang="es-ES" sz="1400" dirty="0" smtClean="0"/>
              <a:t> </a:t>
            </a:r>
            <a:r>
              <a:rPr lang="es-ES" sz="1400" dirty="0" err="1" smtClean="0"/>
              <a:t>Digest</a:t>
            </a:r>
            <a:r>
              <a:rPr lang="es-ES" sz="1400" dirty="0" smtClean="0"/>
              <a:t> 2012</a:t>
            </a:r>
            <a:endParaRPr lang="es-ES" sz="1400" dirty="0"/>
          </a:p>
        </p:txBody>
      </p:sp>
      <p:sp>
        <p:nvSpPr>
          <p:cNvPr id="6" name="Rectángulo 5"/>
          <p:cNvSpPr/>
          <p:nvPr/>
        </p:nvSpPr>
        <p:spPr>
          <a:xfrm>
            <a:off x="7164378" y="2029575"/>
            <a:ext cx="482600" cy="4079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4935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Fuerza de trabajo con educación terciaria</a:t>
            </a:r>
            <a:endParaRPr lang="es-E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Marcador de contenido 3" descr="FTcon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65" r="-23065"/>
          <a:stretch>
            <a:fillRect/>
          </a:stretch>
        </p:blipFill>
        <p:spPr>
          <a:xfrm>
            <a:off x="-1188307" y="1600199"/>
            <a:ext cx="8948262" cy="4921200"/>
          </a:xfrm>
        </p:spPr>
      </p:pic>
      <p:sp>
        <p:nvSpPr>
          <p:cNvPr id="6" name="CuadroTexto 5"/>
          <p:cNvSpPr txBox="1"/>
          <p:nvPr/>
        </p:nvSpPr>
        <p:spPr>
          <a:xfrm>
            <a:off x="635053" y="6521399"/>
            <a:ext cx="32905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/>
              <a:t>Fuente: Sobre la base de UIS, Global </a:t>
            </a:r>
            <a:r>
              <a:rPr lang="es-ES" sz="1000" dirty="0" err="1" smtClean="0"/>
              <a:t>Education</a:t>
            </a:r>
            <a:r>
              <a:rPr lang="es-ES" sz="1000" dirty="0" smtClean="0"/>
              <a:t> </a:t>
            </a:r>
            <a:r>
              <a:rPr lang="es-ES" sz="1000" dirty="0" err="1" smtClean="0"/>
              <a:t>Digest</a:t>
            </a:r>
            <a:r>
              <a:rPr lang="es-ES" sz="1000" dirty="0" smtClean="0"/>
              <a:t> 2011. </a:t>
            </a:r>
            <a:endParaRPr lang="es-ES" sz="10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767738392"/>
              </p:ext>
            </p:extLst>
          </p:nvPr>
        </p:nvGraphicFramePr>
        <p:xfrm>
          <a:off x="6441247" y="1417638"/>
          <a:ext cx="2702753" cy="4751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/>
          <p:cNvSpPr/>
          <p:nvPr/>
        </p:nvSpPr>
        <p:spPr>
          <a:xfrm>
            <a:off x="4510276" y="4025900"/>
            <a:ext cx="262292" cy="1652649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724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69766" y="0"/>
            <a:ext cx="4774234" cy="1143000"/>
          </a:xfrm>
        </p:spPr>
        <p:txBody>
          <a:bodyPr>
            <a:normAutofit fontScale="90000"/>
          </a:bodyPr>
          <a:lstStyle/>
          <a:p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externo de calidad</a:t>
            </a:r>
            <a:endParaRPr lang="es-E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858806"/>
              </p:ext>
            </p:extLst>
          </p:nvPr>
        </p:nvGraphicFramePr>
        <p:xfrm>
          <a:off x="442079" y="483783"/>
          <a:ext cx="3731122" cy="6027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0372"/>
                <a:gridCol w="1760750"/>
              </a:tblGrid>
              <a:tr h="50072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Sistema</a:t>
                      </a:r>
                      <a:r>
                        <a:rPr lang="es-ES" sz="1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formalmente consolidado</a:t>
                      </a:r>
                      <a:endParaRPr lang="es-E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Sistema </a:t>
                      </a:r>
                      <a:r>
                        <a:rPr lang="es-E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en </a:t>
                      </a:r>
                      <a:r>
                        <a:rPr lang="es-E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      reestructuración </a:t>
                      </a:r>
                      <a:r>
                        <a:rPr lang="es-E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/ </a:t>
                      </a:r>
                      <a:r>
                        <a:rPr lang="es-E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   implementación</a:t>
                      </a:r>
                      <a:endParaRPr lang="es-E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Argentina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Bolivia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Brasil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Guatemala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Chile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Honduras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Colombia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Nicaragua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Costa 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Rica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Paraguay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Cuba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Uruguay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El 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Salvador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Venezuela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México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Panamá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Perú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Puerto 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Rico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Dominicana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España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Portugal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20863166"/>
              </p:ext>
            </p:extLst>
          </p:nvPr>
        </p:nvGraphicFramePr>
        <p:xfrm>
          <a:off x="4369766" y="1396999"/>
          <a:ext cx="4369766" cy="4725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241671" y="6420370"/>
            <a:ext cx="6559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Fuente: Sobre la base de Brunner y Ferrada (eds.) Educación Superior en Iberoamérica – Informe 2011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694202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9008"/>
            <a:ext cx="8229600" cy="1143000"/>
          </a:xfrm>
        </p:spPr>
        <p:txBody>
          <a:bodyPr/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Financiamiento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Marcador de contenido 3" descr="GastoIES%PIB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49" r="-33049"/>
          <a:stretch>
            <a:fillRect/>
          </a:stretch>
        </p:blipFill>
        <p:spPr>
          <a:xfrm>
            <a:off x="-1508446" y="1192008"/>
            <a:ext cx="9406475" cy="5173200"/>
          </a:xfr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36255243"/>
              </p:ext>
            </p:extLst>
          </p:nvPr>
        </p:nvGraphicFramePr>
        <p:xfrm>
          <a:off x="6137555" y="1314090"/>
          <a:ext cx="3065640" cy="5077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57200" y="6391757"/>
            <a:ext cx="84475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/>
              <a:t>Fuente: Sobre la base de UIS, Global </a:t>
            </a:r>
            <a:r>
              <a:rPr lang="es-ES" sz="1000" dirty="0" err="1" smtClean="0"/>
              <a:t>Education</a:t>
            </a:r>
            <a:r>
              <a:rPr lang="es-ES" sz="1000" dirty="0" smtClean="0"/>
              <a:t> </a:t>
            </a:r>
            <a:r>
              <a:rPr lang="es-ES" sz="1000" dirty="0" err="1" smtClean="0"/>
              <a:t>Digest</a:t>
            </a:r>
            <a:r>
              <a:rPr lang="es-ES" sz="1000" dirty="0" smtClean="0"/>
              <a:t> 2011. Brasil, gasto privado: Informe Nacional 2011. Chile, gasto público:  Dirección de Presupuesto, 2011. 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913410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4708" y="101600"/>
            <a:ext cx="8229600" cy="787400"/>
          </a:xfrm>
        </p:spPr>
        <p:txBody>
          <a:bodyPr>
            <a:normAutofit/>
          </a:bodyPr>
          <a:lstStyle/>
          <a:p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Financiamiento: gasto unitario</a:t>
            </a:r>
            <a:endParaRPr lang="es-E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373887" y="6191842"/>
            <a:ext cx="4548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Fuente: Sobre la base de OECD, </a:t>
            </a:r>
            <a:r>
              <a:rPr lang="es-ES" sz="1400" dirty="0" err="1" smtClean="0"/>
              <a:t>Education</a:t>
            </a:r>
            <a:r>
              <a:rPr lang="es-ES" sz="1400" dirty="0" smtClean="0"/>
              <a:t> at a </a:t>
            </a:r>
            <a:r>
              <a:rPr lang="es-ES" sz="1400" dirty="0" err="1" smtClean="0"/>
              <a:t>Glance</a:t>
            </a:r>
            <a:r>
              <a:rPr lang="es-ES" sz="1400" dirty="0" smtClean="0"/>
              <a:t> 2012.</a:t>
            </a:r>
          </a:p>
          <a:p>
            <a:r>
              <a:rPr lang="es-ES" sz="1400" dirty="0" smtClean="0"/>
              <a:t>* Se refiere únicamente a IES públicas</a:t>
            </a:r>
            <a:endParaRPr lang="es-ES" sz="1400" dirty="0"/>
          </a:p>
        </p:txBody>
      </p:sp>
      <p:pic>
        <p:nvPicPr>
          <p:cNvPr id="6" name="Marcador de contenido 5" descr="GastoXest20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665" r="-36665"/>
          <a:stretch>
            <a:fillRect/>
          </a:stretch>
        </p:blipFill>
        <p:spPr>
          <a:xfrm>
            <a:off x="-241309" y="1054099"/>
            <a:ext cx="9471934" cy="5209200"/>
          </a:xfrm>
        </p:spPr>
      </p:pic>
      <p:cxnSp>
        <p:nvCxnSpPr>
          <p:cNvPr id="8" name="Conector recto 7"/>
          <p:cNvCxnSpPr/>
          <p:nvPr/>
        </p:nvCxnSpPr>
        <p:spPr>
          <a:xfrm flipH="1">
            <a:off x="2273300" y="2286000"/>
            <a:ext cx="4914900" cy="0"/>
          </a:xfrm>
          <a:prstGeom prst="line">
            <a:avLst/>
          </a:prstGeom>
          <a:ln cap="flat">
            <a:solidFill>
              <a:srgbClr val="FF0000"/>
            </a:solidFill>
            <a:prstDash val="sysDash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819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64192"/>
            <a:ext cx="8229600" cy="843627"/>
          </a:xfrm>
        </p:spPr>
        <p:txBody>
          <a:bodyPr>
            <a:normAutofit/>
          </a:bodyPr>
          <a:lstStyle/>
          <a:p>
            <a:r>
              <a:rPr lang="es-E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Financiamiento emergente</a:t>
            </a:r>
            <a:endParaRPr lang="es-E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Marcador de contenido 5" descr="Captura de pantalla 2012-10-12 a la(s) 15.46.3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86" r="-40686"/>
          <a:stretch>
            <a:fillRect/>
          </a:stretch>
        </p:blipFill>
        <p:spPr>
          <a:xfrm>
            <a:off x="-786147" y="1158416"/>
            <a:ext cx="9930147" cy="5461200"/>
          </a:xfrm>
        </p:spPr>
      </p:pic>
    </p:spTree>
    <p:extLst>
      <p:ext uri="{BB962C8B-B14F-4D97-AF65-F5344CB8AC3E}">
        <p14:creationId xmlns:p14="http://schemas.microsoft.com/office/powerpoint/2010/main" val="74671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6931"/>
            <a:ext cx="8229600" cy="1143000"/>
          </a:xfrm>
        </p:spPr>
        <p:txBody>
          <a:bodyPr>
            <a:normAutofit/>
          </a:bodyPr>
          <a:lstStyle/>
          <a:p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Gobierno instituciones y sistemas</a:t>
            </a:r>
            <a:endParaRPr lang="es-E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065119"/>
              </p:ext>
            </p:extLst>
          </p:nvPr>
        </p:nvGraphicFramePr>
        <p:xfrm>
          <a:off x="411840" y="1133866"/>
          <a:ext cx="8229600" cy="5663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571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Para bajar el Informe:</a:t>
            </a:r>
            <a:endParaRPr lang="es-ES" dirty="0" smtClean="0">
              <a:hlinkClick r:id="rId2"/>
            </a:endParaRPr>
          </a:p>
          <a:p>
            <a:pPr marL="0" indent="0">
              <a:buNone/>
            </a:pPr>
            <a:r>
              <a:rPr lang="es-ES" dirty="0" smtClean="0">
                <a:hlinkClick r:id="rId2"/>
              </a:rPr>
              <a:t>http</a:t>
            </a:r>
            <a:r>
              <a:rPr lang="es-ES" dirty="0">
                <a:hlinkClick r:id="rId2"/>
              </a:rPr>
              <a:t>://www.cinda.cl/download/Brunner2011-</a:t>
            </a:r>
            <a:r>
              <a:rPr lang="es-ES" dirty="0" smtClean="0">
                <a:hlinkClick r:id="rId2"/>
              </a:rPr>
              <a:t>EducacionSuperior.pdf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Para bajar informes nacionales:</a:t>
            </a:r>
          </a:p>
          <a:p>
            <a:pPr marL="0" indent="0">
              <a:buNone/>
            </a:pPr>
            <a:r>
              <a:rPr lang="es-ES" dirty="0">
                <a:hlinkClick r:id="rId3"/>
              </a:rPr>
              <a:t>http://www.cinda.cl/htm/</a:t>
            </a:r>
            <a:r>
              <a:rPr lang="es-ES" dirty="0" smtClean="0">
                <a:hlinkClick r:id="rId3"/>
              </a:rPr>
              <a:t>es.htm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5326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Base de la presentación</a:t>
            </a:r>
            <a:endParaRPr lang="es-E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Marcador de contenido 6" descr="f_p0607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8" r="-5498"/>
          <a:stretch>
            <a:fillRect/>
          </a:stretch>
        </p:blipFill>
        <p:spPr>
          <a:xfrm>
            <a:off x="-1" y="1600200"/>
            <a:ext cx="4085096" cy="4525963"/>
          </a:xfrm>
        </p:spPr>
      </p:pic>
      <p:pic>
        <p:nvPicPr>
          <p:cNvPr id="8" name="Marcador de contenido 7" descr="IB2011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8" r="-54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3719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3692"/>
            <a:ext cx="8229600" cy="1143000"/>
          </a:xfrm>
        </p:spPr>
        <p:txBody>
          <a:bodyPr>
            <a:normAutofit/>
          </a:bodyPr>
          <a:lstStyle/>
          <a:p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Plataforma institucional</a:t>
            </a:r>
            <a:endParaRPr lang="es-E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l="-35649" r="-35649"/>
          <a:stretch>
            <a:fillRect/>
          </a:stretch>
        </p:blipFill>
        <p:spPr>
          <a:xfrm>
            <a:off x="-1750372" y="1417638"/>
            <a:ext cx="9543600" cy="5248614"/>
          </a:xfr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03119362"/>
              </p:ext>
            </p:extLst>
          </p:nvPr>
        </p:nvGraphicFramePr>
        <p:xfrm>
          <a:off x="5881796" y="1774955"/>
          <a:ext cx="314502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/>
          <p:cNvSpPr/>
          <p:nvPr/>
        </p:nvSpPr>
        <p:spPr>
          <a:xfrm>
            <a:off x="457200" y="4934935"/>
            <a:ext cx="5245100" cy="1905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9403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6604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¿Universidades </a:t>
            </a:r>
            <a:r>
              <a:rPr lang="es-E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humboldtianas</a:t>
            </a:r>
            <a:r>
              <a:rPr lang="es-E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  <a:endParaRPr lang="es-E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101958" y="4927078"/>
            <a:ext cx="208014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Fuente: </a:t>
            </a:r>
            <a:r>
              <a:rPr lang="es-ES" sz="1400" dirty="0" err="1" smtClean="0"/>
              <a:t>SCImago</a:t>
            </a:r>
            <a:r>
              <a:rPr lang="es-ES" sz="1400" dirty="0" smtClean="0"/>
              <a:t>, Ranking</a:t>
            </a:r>
          </a:p>
          <a:p>
            <a:r>
              <a:rPr lang="es-ES" sz="1400" dirty="0" smtClean="0"/>
              <a:t>Iberoamericano SRI 2012</a:t>
            </a:r>
          </a:p>
          <a:p>
            <a:r>
              <a:rPr lang="es-ES" sz="1400" dirty="0" smtClean="0"/>
              <a:t>basado en producción</a:t>
            </a:r>
          </a:p>
          <a:p>
            <a:r>
              <a:rPr lang="es-ES" sz="1400" dirty="0" smtClean="0"/>
              <a:t>Científica total 2006-2010</a:t>
            </a:r>
          </a:p>
          <a:p>
            <a:r>
              <a:rPr lang="es-ES" sz="1400" dirty="0" smtClean="0"/>
              <a:t>y Brunner &amp; Ferrada (</a:t>
            </a:r>
            <a:r>
              <a:rPr lang="es-ES" sz="1400" dirty="0" err="1" smtClean="0"/>
              <a:t>eds</a:t>
            </a:r>
            <a:r>
              <a:rPr lang="es-ES" sz="1400" dirty="0" smtClean="0"/>
              <a:t>)</a:t>
            </a:r>
          </a:p>
          <a:p>
            <a:r>
              <a:rPr lang="es-ES" sz="1400" dirty="0" smtClean="0"/>
              <a:t>Educación Superior en</a:t>
            </a:r>
          </a:p>
          <a:p>
            <a:r>
              <a:rPr lang="es-ES" sz="1400" dirty="0" smtClean="0"/>
              <a:t>Iberoamérica – Informe </a:t>
            </a:r>
          </a:p>
          <a:p>
            <a:r>
              <a:rPr lang="es-ES" sz="1400" dirty="0" smtClean="0"/>
              <a:t>2011.</a:t>
            </a:r>
            <a:endParaRPr lang="es-ES" sz="1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7101958" y="782638"/>
            <a:ext cx="18840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* DE = 600 por año o &gt;</a:t>
            </a:r>
          </a:p>
          <a:p>
            <a:r>
              <a:rPr lang="es-ES" sz="1200" dirty="0" smtClean="0"/>
              <a:t>CON=  200 a 599 por año</a:t>
            </a:r>
          </a:p>
          <a:p>
            <a:r>
              <a:rPr lang="es-ES" sz="1200" dirty="0" smtClean="0"/>
              <a:t>Emergentes A = 100 a 199</a:t>
            </a:r>
          </a:p>
          <a:p>
            <a:r>
              <a:rPr lang="es-ES" sz="1200" dirty="0" smtClean="0"/>
              <a:t>Emergentes B = 30 a 99</a:t>
            </a:r>
          </a:p>
          <a:p>
            <a:r>
              <a:rPr lang="es-ES" sz="1200" dirty="0" smtClean="0"/>
              <a:t>Esporádicas = &lt; 30 por año</a:t>
            </a:r>
            <a:endParaRPr lang="es-ES" sz="1200" dirty="0"/>
          </a:p>
        </p:txBody>
      </p:sp>
      <p:pic>
        <p:nvPicPr>
          <p:cNvPr id="8" name="Marcador de contenido 7" descr="TortaXinv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60" r="-32160"/>
          <a:stretch>
            <a:fillRect/>
          </a:stretch>
        </p:blipFill>
        <p:spPr>
          <a:xfrm>
            <a:off x="-1762983" y="891276"/>
            <a:ext cx="10453819" cy="5749200"/>
          </a:xfr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692501352"/>
              </p:ext>
            </p:extLst>
          </p:nvPr>
        </p:nvGraphicFramePr>
        <p:xfrm>
          <a:off x="6260490" y="1941639"/>
          <a:ext cx="2778764" cy="2854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8160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4216"/>
          </a:xfrm>
        </p:spPr>
        <p:txBody>
          <a:bodyPr/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Situaciones nacionales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Marcador de contenido 6" descr="CONinv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99" b="-6499"/>
          <a:stretch>
            <a:fillRect/>
          </a:stretch>
        </p:blipFill>
        <p:spPr>
          <a:xfrm>
            <a:off x="-9" y="1600199"/>
            <a:ext cx="4648257" cy="5209200"/>
          </a:xfrm>
        </p:spPr>
      </p:pic>
      <p:pic>
        <p:nvPicPr>
          <p:cNvPr id="8" name="Marcador de contenido 7" descr="DEinv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" b="2131"/>
          <a:stretch>
            <a:fillRect/>
          </a:stretch>
        </p:blipFill>
        <p:spPr>
          <a:xfrm>
            <a:off x="4778081" y="1600200"/>
            <a:ext cx="4038600" cy="4525963"/>
          </a:xfrm>
        </p:spPr>
      </p:pic>
      <p:sp>
        <p:nvSpPr>
          <p:cNvPr id="9" name="2 CuadroTexto"/>
          <p:cNvSpPr txBox="1"/>
          <p:nvPr/>
        </p:nvSpPr>
        <p:spPr>
          <a:xfrm>
            <a:off x="134594" y="6126163"/>
            <a:ext cx="9009405" cy="6663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dirty="0"/>
              <a:t>Fuente: Sobre la base de SCImago Institutions Rankings. Ranking Iberoamericano SIR 2011</a:t>
            </a:r>
            <a:r>
              <a:rPr lang="es-CL" sz="1400" dirty="0" smtClean="0"/>
              <a:t>. Instituciones </a:t>
            </a:r>
            <a:r>
              <a:rPr lang="es-CL" sz="1400" dirty="0"/>
              <a:t>de investigación que han </a:t>
            </a:r>
            <a:r>
              <a:rPr lang="es-CL" sz="1400" dirty="0" smtClean="0"/>
              <a:t>publicado 3000 o más documentos y entre </a:t>
            </a:r>
            <a:r>
              <a:rPr lang="es-CL" sz="1400" dirty="0"/>
              <a:t>1.000 y 2.999 </a:t>
            </a:r>
            <a:r>
              <a:rPr lang="es-CL" sz="1400" dirty="0" smtClean="0"/>
              <a:t>durante </a:t>
            </a:r>
            <a:r>
              <a:rPr lang="es-CL" sz="1400" dirty="0"/>
              <a:t>2005-</a:t>
            </a:r>
            <a:r>
              <a:rPr lang="es-CL" sz="1400" dirty="0" smtClean="0"/>
              <a:t>2009, respectivamente.</a:t>
            </a:r>
            <a:endParaRPr lang="es-CL" sz="1400" dirty="0"/>
          </a:p>
        </p:txBody>
      </p:sp>
      <p:sp>
        <p:nvSpPr>
          <p:cNvPr id="2" name="Rectángulo 1"/>
          <p:cNvSpPr/>
          <p:nvPr/>
        </p:nvSpPr>
        <p:spPr>
          <a:xfrm>
            <a:off x="2976351" y="4404031"/>
            <a:ext cx="469366" cy="160146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5994664" y="4600542"/>
            <a:ext cx="303707" cy="1546242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88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147638"/>
            <a:ext cx="8788400" cy="677862"/>
          </a:xfrm>
        </p:spPr>
        <p:txBody>
          <a:bodyPr>
            <a:noAutofit/>
          </a:bodyPr>
          <a:lstStyle/>
          <a:p>
            <a:r>
              <a:rPr lang="es-E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Geopolítica de la sociedad del conocimiento</a:t>
            </a:r>
            <a:endParaRPr lang="es-E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099851" y="5130800"/>
            <a:ext cx="2044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Fuente</a:t>
            </a:r>
            <a:r>
              <a:rPr lang="en-US" sz="1200" dirty="0" smtClean="0"/>
              <a:t>: </a:t>
            </a:r>
            <a:r>
              <a:rPr lang="en-US" sz="1200" dirty="0" err="1" smtClean="0"/>
              <a:t>Sobre</a:t>
            </a:r>
            <a:r>
              <a:rPr lang="en-US" sz="1200" dirty="0" smtClean="0"/>
              <a:t> la base de</a:t>
            </a:r>
          </a:p>
          <a:p>
            <a:r>
              <a:rPr lang="en-US" sz="1200" dirty="0" smtClean="0"/>
              <a:t>The World Bank, WDI 2012,</a:t>
            </a:r>
          </a:p>
          <a:p>
            <a:r>
              <a:rPr lang="en-US" sz="1200" dirty="0" smtClean="0"/>
              <a:t>NSF, Science and Engineering</a:t>
            </a:r>
          </a:p>
          <a:p>
            <a:r>
              <a:rPr lang="en-US" sz="1200" dirty="0" smtClean="0"/>
              <a:t>   Indicators 2012</a:t>
            </a:r>
          </a:p>
          <a:p>
            <a:r>
              <a:rPr lang="en-US" sz="1200" dirty="0" err="1" smtClean="0"/>
              <a:t>Scimago</a:t>
            </a:r>
            <a:r>
              <a:rPr lang="en-US" sz="1200" dirty="0" smtClean="0"/>
              <a:t>, Journal and Country</a:t>
            </a:r>
          </a:p>
          <a:p>
            <a:r>
              <a:rPr lang="en-US" sz="1200" dirty="0" smtClean="0"/>
              <a:t>   Ranking 2012</a:t>
            </a:r>
          </a:p>
          <a:p>
            <a:r>
              <a:rPr lang="en-US" sz="1200" dirty="0" smtClean="0"/>
              <a:t>OECD, Education at a Glance</a:t>
            </a:r>
          </a:p>
          <a:p>
            <a:r>
              <a:rPr lang="en-US" sz="1200" dirty="0" smtClean="0"/>
              <a:t>   2011</a:t>
            </a:r>
            <a:endParaRPr lang="en-US" sz="1200" dirty="0"/>
          </a:p>
        </p:txBody>
      </p:sp>
      <p:pic>
        <p:nvPicPr>
          <p:cNvPr id="6" name="Marcador de contenido 5" descr="ALC_ParticMundi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77" r="-18977"/>
          <a:stretch>
            <a:fillRect/>
          </a:stretch>
        </p:blipFill>
        <p:spPr>
          <a:xfrm>
            <a:off x="-825507" y="1092199"/>
            <a:ext cx="9210098" cy="5065200"/>
          </a:xfrm>
        </p:spPr>
      </p:pic>
      <p:cxnSp>
        <p:nvCxnSpPr>
          <p:cNvPr id="8" name="Conector recto 7"/>
          <p:cNvCxnSpPr/>
          <p:nvPr/>
        </p:nvCxnSpPr>
        <p:spPr>
          <a:xfrm>
            <a:off x="825500" y="3175000"/>
            <a:ext cx="61341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095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741362"/>
          </a:xfrm>
        </p:spPr>
        <p:txBody>
          <a:bodyPr>
            <a:normAutofit/>
          </a:bodyPr>
          <a:lstStyle/>
          <a:p>
            <a:r>
              <a:rPr lang="es-E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Acceso: Masificación de la matrícula</a:t>
            </a:r>
            <a:endParaRPr lang="es-E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321537" y="5682448"/>
            <a:ext cx="279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Fuente: Sobre la base de UIS, Global</a:t>
            </a:r>
          </a:p>
          <a:p>
            <a:r>
              <a:rPr lang="es-ES" sz="1400" dirty="0" err="1" smtClean="0"/>
              <a:t>Education</a:t>
            </a:r>
            <a:r>
              <a:rPr lang="es-ES" sz="1400" dirty="0" smtClean="0"/>
              <a:t> </a:t>
            </a:r>
            <a:r>
              <a:rPr lang="es-ES" sz="1400" dirty="0" err="1" smtClean="0"/>
              <a:t>Digest</a:t>
            </a:r>
            <a:r>
              <a:rPr lang="es-ES" sz="1400" dirty="0" smtClean="0"/>
              <a:t> 2012 y 2011.</a:t>
            </a:r>
          </a:p>
          <a:p>
            <a:r>
              <a:rPr lang="es-ES" sz="1400" dirty="0" smtClean="0"/>
              <a:t>*   Año 2008</a:t>
            </a:r>
          </a:p>
          <a:p>
            <a:r>
              <a:rPr lang="es-ES" sz="1400" dirty="0" smtClean="0"/>
              <a:t>** Fuente nacional </a:t>
            </a:r>
            <a:endParaRPr lang="es-ES" sz="14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875331006"/>
              </p:ext>
            </p:extLst>
          </p:nvPr>
        </p:nvGraphicFramePr>
        <p:xfrm>
          <a:off x="6211041" y="1662942"/>
          <a:ext cx="2904496" cy="3338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Marcador de contenido 10" descr="TBES2811012.png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71" r="-25171"/>
          <a:stretch>
            <a:fillRect/>
          </a:stretch>
        </p:blipFill>
        <p:spPr>
          <a:xfrm>
            <a:off x="-1333505" y="930275"/>
            <a:ext cx="9013721" cy="4957200"/>
          </a:xfrm>
        </p:spPr>
      </p:pic>
      <p:sp>
        <p:nvSpPr>
          <p:cNvPr id="12" name="Rectángulo 11"/>
          <p:cNvSpPr/>
          <p:nvPr/>
        </p:nvSpPr>
        <p:spPr>
          <a:xfrm>
            <a:off x="609600" y="2272638"/>
            <a:ext cx="48387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Conector recto 13"/>
          <p:cNvCxnSpPr/>
          <p:nvPr/>
        </p:nvCxnSpPr>
        <p:spPr>
          <a:xfrm>
            <a:off x="609600" y="4229100"/>
            <a:ext cx="5334000" cy="12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609600" y="2717800"/>
            <a:ext cx="533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087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200" y="274638"/>
            <a:ext cx="86741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Origen socioeconómico nuevos alumnos</a:t>
            </a:r>
            <a:endParaRPr lang="es-E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Marcador de contenido 3" descr="FinalSe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14" r="-15114"/>
          <a:stretch>
            <a:fillRect/>
          </a:stretch>
        </p:blipFill>
        <p:spPr/>
      </p:pic>
      <p:sp>
        <p:nvSpPr>
          <p:cNvPr id="5" name="CuadroTexto 4"/>
          <p:cNvSpPr txBox="1"/>
          <p:nvPr/>
        </p:nvSpPr>
        <p:spPr>
          <a:xfrm>
            <a:off x="1358900" y="6181923"/>
            <a:ext cx="7570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Fuente: Sobre la base de BID, Tasas de Finalización de la Secundaria en América Latina</a:t>
            </a:r>
          </a:p>
          <a:p>
            <a:r>
              <a:rPr lang="es-ES" sz="1200" dirty="0"/>
              <a:t>http://</a:t>
            </a:r>
            <a:r>
              <a:rPr lang="es-ES" sz="1200" dirty="0" err="1"/>
              <a:t>www.iadb.org</a:t>
            </a:r>
            <a:r>
              <a:rPr lang="es-ES" sz="1200" dirty="0"/>
              <a:t>/es/temas/</a:t>
            </a:r>
            <a:r>
              <a:rPr lang="es-ES" sz="1200" dirty="0" err="1"/>
              <a:t>educacion</a:t>
            </a:r>
            <a:r>
              <a:rPr lang="es-ES" sz="1200" dirty="0"/>
              <a:t>/infografia-tasas-de-finalizacion-de-secundaria-en-america-latina,7110.html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663700" y="5241402"/>
            <a:ext cx="5295900" cy="21590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4987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308"/>
            <a:ext cx="9144000" cy="573491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Calidad insuficiente y sesgada</a:t>
            </a:r>
            <a:endParaRPr lang="es-E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/>
          <a:srcRect l="-31051" r="-31051"/>
          <a:stretch>
            <a:fillRect/>
          </a:stretch>
        </p:blipFill>
        <p:spPr>
          <a:xfrm>
            <a:off x="-1249746" y="740759"/>
            <a:ext cx="11108409" cy="6109200"/>
          </a:xfrm>
          <a:ln w="12700" cmpd="sng">
            <a:solidFill>
              <a:schemeClr val="tx1"/>
            </a:solidFill>
            <a:prstDash val="solid"/>
          </a:ln>
        </p:spPr>
      </p:pic>
      <p:sp>
        <p:nvSpPr>
          <p:cNvPr id="10" name="Rectángulo 9"/>
          <p:cNvSpPr/>
          <p:nvPr/>
        </p:nvSpPr>
        <p:spPr>
          <a:xfrm>
            <a:off x="1829825" y="2580711"/>
            <a:ext cx="5325608" cy="11520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7783581" y="846582"/>
            <a:ext cx="10567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/>
              <a:t>28 países</a:t>
            </a:r>
            <a:endParaRPr lang="es-ES" dirty="0"/>
          </a:p>
        </p:txBody>
      </p:sp>
      <p:cxnSp>
        <p:nvCxnSpPr>
          <p:cNvPr id="13" name="Conector recto de flecha 12"/>
          <p:cNvCxnSpPr/>
          <p:nvPr/>
        </p:nvCxnSpPr>
        <p:spPr>
          <a:xfrm flipV="1">
            <a:off x="8343452" y="491564"/>
            <a:ext cx="1" cy="3550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 rot="16200000">
            <a:off x="-2841460" y="3293614"/>
            <a:ext cx="6545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Porcentaje d estudiantes en cada nivel de desempeño en la escala de lectura, PISA 2009</a:t>
            </a:r>
            <a:endParaRPr lang="es-ES" sz="1400" dirty="0"/>
          </a:p>
        </p:txBody>
      </p:sp>
      <p:sp>
        <p:nvSpPr>
          <p:cNvPr id="16" name="CuadroTexto 15"/>
          <p:cNvSpPr txBox="1"/>
          <p:nvPr/>
        </p:nvSpPr>
        <p:spPr>
          <a:xfrm rot="16200000">
            <a:off x="6567589" y="4273547"/>
            <a:ext cx="4691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smtClean="0"/>
              <a:t>ACERe Serach, PISA 2009 Plus Results : Performance of 15-year olds</a:t>
            </a:r>
          </a:p>
          <a:p>
            <a:r>
              <a:rPr lang="en-AU" sz="1200" smtClean="0"/>
              <a:t>in reading, mathematics and science for 10 additional participants, 2011  </a:t>
            </a:r>
            <a:endParaRPr lang="en-AU" sz="1200"/>
          </a:p>
        </p:txBody>
      </p:sp>
      <p:sp>
        <p:nvSpPr>
          <p:cNvPr id="3" name="Rectángulo 2"/>
          <p:cNvSpPr/>
          <p:nvPr/>
        </p:nvSpPr>
        <p:spPr>
          <a:xfrm>
            <a:off x="1829825" y="3189125"/>
            <a:ext cx="5325608" cy="138058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725609" y="3658520"/>
            <a:ext cx="5429824" cy="124252"/>
          </a:xfrm>
          <a:prstGeom prst="rect">
            <a:avLst/>
          </a:prstGeom>
          <a:noFill/>
          <a:ln w="158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829825" y="4500670"/>
            <a:ext cx="5325608" cy="11044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725609" y="4873425"/>
            <a:ext cx="5429824" cy="138058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829825" y="5701770"/>
            <a:ext cx="5325608" cy="11044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1615170" y="2695911"/>
            <a:ext cx="5540263" cy="106654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1725609" y="4252167"/>
            <a:ext cx="5429824" cy="124252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1366682" y="3548074"/>
            <a:ext cx="5788751" cy="11044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9" name="Conector recto 18"/>
          <p:cNvCxnSpPr/>
          <p:nvPr/>
        </p:nvCxnSpPr>
        <p:spPr>
          <a:xfrm>
            <a:off x="3859200" y="740759"/>
            <a:ext cx="13805" cy="56651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012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7818</TotalTime>
  <Words>881</Words>
  <Application>Microsoft Macintosh PowerPoint</Application>
  <PresentationFormat>Presentación en pantalla (4:3)</PresentationFormat>
  <Paragraphs>107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Educación superior  en Iberoamérica hoy</vt:lpstr>
      <vt:lpstr>Base de la presentación</vt:lpstr>
      <vt:lpstr>Plataforma institucional</vt:lpstr>
      <vt:lpstr>¿Universidades humboldtianas?</vt:lpstr>
      <vt:lpstr>Situaciones nacionales</vt:lpstr>
      <vt:lpstr>Geopolítica de la sociedad del conocimiento</vt:lpstr>
      <vt:lpstr>Acceso: Masificación de la matrícula</vt:lpstr>
      <vt:lpstr>Origen socioeconómico nuevos alumnos</vt:lpstr>
      <vt:lpstr>Calidad insuficiente y sesgada</vt:lpstr>
      <vt:lpstr>Eficiencia interna</vt:lpstr>
      <vt:lpstr>Fuerza de trabajo con educación terciaria</vt:lpstr>
      <vt:lpstr>Control externo de calidad</vt:lpstr>
      <vt:lpstr>Financiamiento</vt:lpstr>
      <vt:lpstr>Financiamiento: gasto unitario</vt:lpstr>
      <vt:lpstr>Financiamiento emergente</vt:lpstr>
      <vt:lpstr>Gobierno instituciones y sistemas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Educación superior en Iberoamérica: 2011</dc:title>
  <dc:creator>Jose Joaquín Brunner</dc:creator>
  <cp:lastModifiedBy>Jose Joaquín Brunner</cp:lastModifiedBy>
  <cp:revision>62</cp:revision>
  <cp:lastPrinted>2012-11-25T15:57:00Z</cp:lastPrinted>
  <dcterms:created xsi:type="dcterms:W3CDTF">2012-02-18T14:03:46Z</dcterms:created>
  <dcterms:modified xsi:type="dcterms:W3CDTF">2013-04-06T23:20:47Z</dcterms:modified>
</cp:coreProperties>
</file>